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99" r:id="rId2"/>
    <p:sldId id="300" r:id="rId3"/>
    <p:sldId id="301"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3D7A7-9CE3-4288-B4EF-1BE36906AE79}" type="datetimeFigureOut">
              <a:rPr lang="en-US" smtClean="0"/>
              <a:t>1/26/2021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FF2BE-5C39-4EF5-A7DE-F80C7B35D662}" type="slidenum">
              <a:rPr lang="en-US" smtClean="0"/>
              <a:t>‹#›</a:t>
            </a:fld>
            <a:endParaRPr lang="en-US"/>
          </a:p>
        </p:txBody>
      </p:sp>
    </p:spTree>
    <p:extLst>
      <p:ext uri="{BB962C8B-B14F-4D97-AF65-F5344CB8AC3E}">
        <p14:creationId xmlns:p14="http://schemas.microsoft.com/office/powerpoint/2010/main" val="313113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0DEEFB-BD28-45FD-988D-1634660A16F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1383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0DEEFB-BD28-45FD-988D-1634660A16F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7082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00DEEFB-BD28-45FD-988D-1634660A16F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842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457200"/>
          </a:xfrm>
          <a:prstGeom prst="rect">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0" y="304800"/>
            <a:ext cx="9144000" cy="152400"/>
          </a:xfrm>
          <a:prstGeom prst="rect">
            <a:avLst/>
          </a:prstGeom>
          <a:solidFill>
            <a:srgbClr val="EB8803"/>
          </a:solidFill>
          <a:ln>
            <a:solidFill>
              <a:srgbClr val="EB88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685800" y="2130430"/>
            <a:ext cx="7772400" cy="1470025"/>
          </a:xfrm>
        </p:spPr>
        <p:txBody>
          <a:bodyPr/>
          <a:lstStyle>
            <a:lvl1pPr>
              <a:defRPr b="1">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EB8803"/>
                </a:solidFill>
                <a:latin typeface="Calibri" pitchFamily="34" charset="0"/>
              </a:defRPr>
            </a:lvl1pPr>
            <a:lvl2pPr marL="342911" indent="0" algn="ctr">
              <a:buNone/>
              <a:defRPr>
                <a:solidFill>
                  <a:schemeClr val="tx1">
                    <a:tint val="75000"/>
                  </a:schemeClr>
                </a:solidFill>
              </a:defRPr>
            </a:lvl2pPr>
            <a:lvl3pPr marL="685821" indent="0" algn="ctr">
              <a:buNone/>
              <a:defRPr>
                <a:solidFill>
                  <a:schemeClr val="tx1">
                    <a:tint val="75000"/>
                  </a:schemeClr>
                </a:solidFill>
              </a:defRPr>
            </a:lvl3pPr>
            <a:lvl4pPr marL="1028732" indent="0" algn="ctr">
              <a:buNone/>
              <a:defRPr>
                <a:solidFill>
                  <a:schemeClr val="tx1">
                    <a:tint val="75000"/>
                  </a:schemeClr>
                </a:solidFill>
              </a:defRPr>
            </a:lvl4pPr>
            <a:lvl5pPr marL="1371643" indent="0" algn="ctr">
              <a:buNone/>
              <a:defRPr>
                <a:solidFill>
                  <a:schemeClr val="tx1">
                    <a:tint val="75000"/>
                  </a:schemeClr>
                </a:solidFill>
              </a:defRPr>
            </a:lvl5pPr>
            <a:lvl6pPr marL="1714553" indent="0" algn="ctr">
              <a:buNone/>
              <a:defRPr>
                <a:solidFill>
                  <a:schemeClr val="tx1">
                    <a:tint val="75000"/>
                  </a:schemeClr>
                </a:solidFill>
              </a:defRPr>
            </a:lvl6pPr>
            <a:lvl7pPr marL="2057464" indent="0" algn="ctr">
              <a:buNone/>
              <a:defRPr>
                <a:solidFill>
                  <a:schemeClr val="tx1">
                    <a:tint val="75000"/>
                  </a:schemeClr>
                </a:solidFill>
              </a:defRPr>
            </a:lvl7pPr>
            <a:lvl8pPr marL="2400375" indent="0" algn="ctr">
              <a:buNone/>
              <a:defRPr>
                <a:solidFill>
                  <a:schemeClr val="tx1">
                    <a:tint val="75000"/>
                  </a:schemeClr>
                </a:solidFill>
              </a:defRPr>
            </a:lvl8pPr>
            <a:lvl9pPr marL="2743286"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fld id="{361820F4-7C03-4A28-B154-F7E39CF2ACC3}" type="slidenum">
              <a:rPr lang="en-US" altLang="en-US"/>
              <a:pPr/>
              <a:t>‹#›</a:t>
            </a:fld>
            <a:endParaRPr lang="en-US" altLang="en-US"/>
          </a:p>
        </p:txBody>
      </p:sp>
    </p:spTree>
    <p:extLst>
      <p:ext uri="{BB962C8B-B14F-4D97-AF65-F5344CB8AC3E}">
        <p14:creationId xmlns:p14="http://schemas.microsoft.com/office/powerpoint/2010/main" val="84214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7EDA47-8C53-42FB-B35D-5B8B138BC2B2}" type="slidenum">
              <a:rPr lang="en-US" altLang="en-US"/>
              <a:pPr/>
              <a:t>‹#›</a:t>
            </a:fld>
            <a:endParaRPr lang="en-US" altLang="en-US"/>
          </a:p>
        </p:txBody>
      </p:sp>
    </p:spTree>
    <p:extLst>
      <p:ext uri="{BB962C8B-B14F-4D97-AF65-F5344CB8AC3E}">
        <p14:creationId xmlns:p14="http://schemas.microsoft.com/office/powerpoint/2010/main" val="89032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4"/>
            <a:ext cx="2057400" cy="56689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4"/>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B29086-FE51-418D-8600-3CAB51506DF8}" type="slidenum">
              <a:rPr lang="en-US" altLang="en-US"/>
              <a:pPr/>
              <a:t>‹#›</a:t>
            </a:fld>
            <a:endParaRPr lang="en-US" altLang="en-US"/>
          </a:p>
        </p:txBody>
      </p:sp>
    </p:spTree>
    <p:extLst>
      <p:ext uri="{BB962C8B-B14F-4D97-AF65-F5344CB8AC3E}">
        <p14:creationId xmlns:p14="http://schemas.microsoft.com/office/powerpoint/2010/main" val="181634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3" y="1066800"/>
            <a:ext cx="8771467" cy="1143000"/>
          </a:xfrm>
        </p:spPr>
        <p:txBody>
          <a:bodyPr/>
          <a:lstStyle>
            <a:lvl1pPr>
              <a:defRPr>
                <a:latin typeface="Calibri" pitchFamily="34" charset="0"/>
              </a:defRPr>
            </a:lvl1pPr>
          </a:lstStyle>
          <a:p>
            <a:r>
              <a:rPr lang="en-US"/>
              <a:t>Click to edit Master title style</a:t>
            </a:r>
            <a:endParaRPr lang="en-US" dirty="0"/>
          </a:p>
        </p:txBody>
      </p:sp>
      <p:sp>
        <p:nvSpPr>
          <p:cNvPr id="3" name="Text Placeholder 2"/>
          <p:cNvSpPr>
            <a:spLocks noGrp="1"/>
          </p:cNvSpPr>
          <p:nvPr>
            <p:ph type="body" sz="half" idx="1"/>
          </p:nvPr>
        </p:nvSpPr>
        <p:spPr>
          <a:xfrm>
            <a:off x="745067" y="2362200"/>
            <a:ext cx="3691467" cy="3505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lipArt Placeholder 3"/>
          <p:cNvSpPr>
            <a:spLocks noGrp="1"/>
          </p:cNvSpPr>
          <p:nvPr>
            <p:ph type="clipArt" sz="half" idx="2"/>
          </p:nvPr>
        </p:nvSpPr>
        <p:spPr>
          <a:xfrm>
            <a:off x="4978400" y="2362200"/>
            <a:ext cx="3691467" cy="3505200"/>
          </a:xfrm>
        </p:spPr>
        <p:txBody>
          <a:bodyPr/>
          <a:lstStyle>
            <a:lvl1pPr>
              <a:defRPr>
                <a:latin typeface="Calibri" pitchFamily="34" charset="0"/>
              </a:defRPr>
            </a:lvl1pPr>
          </a:lstStyle>
          <a:p>
            <a:pPr lvl="0"/>
            <a:r>
              <a:rPr lang="en-US" noProof="0"/>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7E915C2-8DEB-41C7-9B48-C28E47EADF31}" type="slidenum">
              <a:rPr lang="en-US" altLang="en-US"/>
              <a:pPr/>
              <a:t>‹#›</a:t>
            </a:fld>
            <a:endParaRPr lang="en-US" altLang="en-US"/>
          </a:p>
        </p:txBody>
      </p:sp>
    </p:spTree>
    <p:extLst>
      <p:ext uri="{BB962C8B-B14F-4D97-AF65-F5344CB8AC3E}">
        <p14:creationId xmlns:p14="http://schemas.microsoft.com/office/powerpoint/2010/main" val="207724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lvl1pPr>
              <a:defRPr b="1">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524003"/>
            <a:ext cx="8229600" cy="449580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89920F-1E09-4187-82A3-F8527ABFC487}" type="slidenum">
              <a:rPr lang="en-US" altLang="en-US"/>
              <a:pPr/>
              <a:t>‹#›</a:t>
            </a:fld>
            <a:endParaRPr lang="en-US" altLang="en-US"/>
          </a:p>
        </p:txBody>
      </p:sp>
    </p:spTree>
    <p:extLst>
      <p:ext uri="{BB962C8B-B14F-4D97-AF65-F5344CB8AC3E}">
        <p14:creationId xmlns:p14="http://schemas.microsoft.com/office/powerpoint/2010/main" val="179164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normAutofit/>
          </a:bodyPr>
          <a:lstStyle>
            <a:lvl1pPr marL="0" indent="0">
              <a:buNone/>
              <a:defRPr sz="2400" b="1">
                <a:solidFill>
                  <a:srgbClr val="EB8803"/>
                </a:solidFill>
                <a:latin typeface="Calibri" pitchFamily="34" charset="0"/>
              </a:defRPr>
            </a:lvl1pPr>
            <a:lvl2pPr marL="342911" indent="0">
              <a:buNone/>
              <a:defRPr sz="1350">
                <a:solidFill>
                  <a:schemeClr val="tx1">
                    <a:tint val="75000"/>
                  </a:schemeClr>
                </a:solidFill>
              </a:defRPr>
            </a:lvl2pPr>
            <a:lvl3pPr marL="685821" indent="0">
              <a:buNone/>
              <a:defRPr sz="1200">
                <a:solidFill>
                  <a:schemeClr val="tx1">
                    <a:tint val="75000"/>
                  </a:schemeClr>
                </a:solidFill>
              </a:defRPr>
            </a:lvl3pPr>
            <a:lvl4pPr marL="1028732" indent="0">
              <a:buNone/>
              <a:defRPr sz="1050">
                <a:solidFill>
                  <a:schemeClr val="tx1">
                    <a:tint val="75000"/>
                  </a:schemeClr>
                </a:solidFill>
              </a:defRPr>
            </a:lvl4pPr>
            <a:lvl5pPr marL="1371643" indent="0">
              <a:buNone/>
              <a:defRPr sz="1050">
                <a:solidFill>
                  <a:schemeClr val="tx1">
                    <a:tint val="75000"/>
                  </a:schemeClr>
                </a:solidFill>
              </a:defRPr>
            </a:lvl5pPr>
            <a:lvl6pPr marL="1714553" indent="0">
              <a:buNone/>
              <a:defRPr sz="1050">
                <a:solidFill>
                  <a:schemeClr val="tx1">
                    <a:tint val="75000"/>
                  </a:schemeClr>
                </a:solidFill>
              </a:defRPr>
            </a:lvl6pPr>
            <a:lvl7pPr marL="2057464" indent="0">
              <a:buNone/>
              <a:defRPr sz="1050">
                <a:solidFill>
                  <a:schemeClr val="tx1">
                    <a:tint val="75000"/>
                  </a:schemeClr>
                </a:solidFill>
              </a:defRPr>
            </a:lvl7pPr>
            <a:lvl8pPr marL="2400375" indent="0">
              <a:buNone/>
              <a:defRPr sz="1050">
                <a:solidFill>
                  <a:schemeClr val="tx1">
                    <a:tint val="75000"/>
                  </a:schemeClr>
                </a:solidFill>
              </a:defRPr>
            </a:lvl8pPr>
            <a:lvl9pPr marL="2743286"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066394-318C-4012-8D1C-47526CF1310B}" type="slidenum">
              <a:rPr lang="en-US" altLang="en-US"/>
              <a:pPr/>
              <a:t>‹#›</a:t>
            </a:fld>
            <a:endParaRPr lang="en-US" altLang="en-US"/>
          </a:p>
        </p:txBody>
      </p:sp>
    </p:spTree>
    <p:extLst>
      <p:ext uri="{BB962C8B-B14F-4D97-AF65-F5344CB8AC3E}">
        <p14:creationId xmlns:p14="http://schemas.microsoft.com/office/powerpoint/2010/main" val="37058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100">
                <a:latin typeface="Calibri" pitchFamily="34" charset="0"/>
              </a:defRPr>
            </a:lvl1pPr>
            <a:lvl2pPr>
              <a:defRPr sz="1800">
                <a:latin typeface="Calibri" pitchFamily="34" charset="0"/>
              </a:defRPr>
            </a:lvl2pPr>
            <a:lvl3pPr>
              <a:defRPr sz="1500">
                <a:latin typeface="Calibri" pitchFamily="34" charset="0"/>
              </a:defRPr>
            </a:lvl3pPr>
            <a:lvl4pPr>
              <a:defRPr sz="1350">
                <a:latin typeface="Calibri" pitchFamily="34" charset="0"/>
              </a:defRPr>
            </a:lvl4pPr>
            <a:lvl5pPr>
              <a:defRPr sz="1350">
                <a:latin typeface="Calibri"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100">
                <a:latin typeface="Calibri" pitchFamily="34" charset="0"/>
              </a:defRPr>
            </a:lvl1pPr>
            <a:lvl2pPr>
              <a:defRPr sz="1800">
                <a:latin typeface="Calibri" pitchFamily="34" charset="0"/>
              </a:defRPr>
            </a:lvl2pPr>
            <a:lvl3pPr>
              <a:defRPr sz="1500">
                <a:latin typeface="Calibri" pitchFamily="34" charset="0"/>
              </a:defRPr>
            </a:lvl3pPr>
            <a:lvl4pPr>
              <a:defRPr sz="1350">
                <a:latin typeface="Calibri" pitchFamily="34" charset="0"/>
              </a:defRPr>
            </a:lvl4pPr>
            <a:lvl5pPr>
              <a:defRPr sz="1350">
                <a:latin typeface="Calibri"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610AD7-E9FF-4A73-8BF0-FA49776A4332}" type="slidenum">
              <a:rPr lang="en-US" altLang="en-US"/>
              <a:pPr/>
              <a:t>‹#›</a:t>
            </a:fld>
            <a:endParaRPr lang="en-US" altLang="en-US"/>
          </a:p>
        </p:txBody>
      </p:sp>
    </p:spTree>
    <p:extLst>
      <p:ext uri="{BB962C8B-B14F-4D97-AF65-F5344CB8AC3E}">
        <p14:creationId xmlns:p14="http://schemas.microsoft.com/office/powerpoint/2010/main" val="51160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457202" y="1535114"/>
            <a:ext cx="4040188" cy="639762"/>
          </a:xfrm>
        </p:spPr>
        <p:txBody>
          <a:bodyPr anchor="b"/>
          <a:lstStyle>
            <a:lvl1pPr marL="0" indent="0">
              <a:buNone/>
              <a:defRPr sz="1800" b="1">
                <a:latin typeface="Calibri" pitchFamily="34" charset="0"/>
              </a:defRPr>
            </a:lvl1pPr>
            <a:lvl2pPr marL="342911" indent="0">
              <a:buNone/>
              <a:defRPr sz="1500" b="1"/>
            </a:lvl2pPr>
            <a:lvl3pPr marL="685821" indent="0">
              <a:buNone/>
              <a:defRPr sz="1350" b="1"/>
            </a:lvl3pPr>
            <a:lvl4pPr marL="1028732" indent="0">
              <a:buNone/>
              <a:defRPr sz="1200" b="1"/>
            </a:lvl4pPr>
            <a:lvl5pPr marL="1371643" indent="0">
              <a:buNone/>
              <a:defRPr sz="1200" b="1"/>
            </a:lvl5pPr>
            <a:lvl6pPr marL="1714553" indent="0">
              <a:buNone/>
              <a:defRPr sz="1200" b="1"/>
            </a:lvl6pPr>
            <a:lvl7pPr marL="2057464" indent="0">
              <a:buNone/>
              <a:defRPr sz="1200" b="1"/>
            </a:lvl7pPr>
            <a:lvl8pPr marL="2400375" indent="0">
              <a:buNone/>
              <a:defRPr sz="1200" b="1"/>
            </a:lvl8pPr>
            <a:lvl9pPr marL="274328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6"/>
            <a:ext cx="4040188" cy="3951288"/>
          </a:xfrm>
        </p:spPr>
        <p:txBody>
          <a:bodyPr/>
          <a:lstStyle>
            <a:lvl1pPr>
              <a:defRPr sz="1800">
                <a:latin typeface="Calibri" pitchFamily="34" charset="0"/>
              </a:defRPr>
            </a:lvl1pPr>
            <a:lvl2pPr>
              <a:defRPr sz="1500">
                <a:latin typeface="Calibri" pitchFamily="34" charset="0"/>
              </a:defRPr>
            </a:lvl2pPr>
            <a:lvl3pPr>
              <a:defRPr sz="1350">
                <a:latin typeface="Calibri" pitchFamily="34" charset="0"/>
              </a:defRPr>
            </a:lvl3pPr>
            <a:lvl4pPr>
              <a:defRPr sz="1200">
                <a:latin typeface="Calibri" pitchFamily="34" charset="0"/>
              </a:defRPr>
            </a:lvl4pPr>
            <a:lvl5pPr>
              <a:defRPr sz="1200">
                <a:latin typeface="Calibri"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1800" b="1">
                <a:latin typeface="Calibri" pitchFamily="34" charset="0"/>
              </a:defRPr>
            </a:lvl1pPr>
            <a:lvl2pPr marL="342911" indent="0">
              <a:buNone/>
              <a:defRPr sz="1500" b="1"/>
            </a:lvl2pPr>
            <a:lvl3pPr marL="685821" indent="0">
              <a:buNone/>
              <a:defRPr sz="1350" b="1"/>
            </a:lvl3pPr>
            <a:lvl4pPr marL="1028732" indent="0">
              <a:buNone/>
              <a:defRPr sz="1200" b="1"/>
            </a:lvl4pPr>
            <a:lvl5pPr marL="1371643" indent="0">
              <a:buNone/>
              <a:defRPr sz="1200" b="1"/>
            </a:lvl5pPr>
            <a:lvl6pPr marL="1714553" indent="0">
              <a:buNone/>
              <a:defRPr sz="1200" b="1"/>
            </a:lvl6pPr>
            <a:lvl7pPr marL="2057464" indent="0">
              <a:buNone/>
              <a:defRPr sz="1200" b="1"/>
            </a:lvl7pPr>
            <a:lvl8pPr marL="2400375" indent="0">
              <a:buNone/>
              <a:defRPr sz="1200" b="1"/>
            </a:lvl8pPr>
            <a:lvl9pPr marL="274328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6"/>
            <a:ext cx="4041775" cy="3951288"/>
          </a:xfrm>
        </p:spPr>
        <p:txBody>
          <a:bodyPr/>
          <a:lstStyle>
            <a:lvl1pPr>
              <a:defRPr sz="1800">
                <a:latin typeface="Calibri" pitchFamily="34" charset="0"/>
              </a:defRPr>
            </a:lvl1pPr>
            <a:lvl2pPr>
              <a:defRPr sz="1500">
                <a:latin typeface="Calibri" pitchFamily="34" charset="0"/>
              </a:defRPr>
            </a:lvl2pPr>
            <a:lvl3pPr>
              <a:defRPr sz="1350">
                <a:latin typeface="Calibri" pitchFamily="34" charset="0"/>
              </a:defRPr>
            </a:lvl3pPr>
            <a:lvl4pPr>
              <a:defRPr sz="1200">
                <a:latin typeface="Calibri" pitchFamily="34" charset="0"/>
              </a:defRPr>
            </a:lvl4pPr>
            <a:lvl5pPr>
              <a:defRPr sz="1200">
                <a:latin typeface="Calibri"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53A20BE-AC2C-4D00-988F-A66C61959C77}" type="slidenum">
              <a:rPr lang="en-US" altLang="en-US"/>
              <a:pPr/>
              <a:t>‹#›</a:t>
            </a:fld>
            <a:endParaRPr lang="en-US" altLang="en-US"/>
          </a:p>
        </p:txBody>
      </p:sp>
    </p:spTree>
    <p:extLst>
      <p:ext uri="{BB962C8B-B14F-4D97-AF65-F5344CB8AC3E}">
        <p14:creationId xmlns:p14="http://schemas.microsoft.com/office/powerpoint/2010/main" val="137508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5271C871-A561-4EAA-AB95-EDA14CA870F3}" type="slidenum">
              <a:rPr lang="en-US" altLang="en-US"/>
              <a:pPr/>
              <a:t>‹#›</a:t>
            </a:fld>
            <a:endParaRPr lang="en-US" altLang="en-US"/>
          </a:p>
        </p:txBody>
      </p:sp>
    </p:spTree>
    <p:extLst>
      <p:ext uri="{BB962C8B-B14F-4D97-AF65-F5344CB8AC3E}">
        <p14:creationId xmlns:p14="http://schemas.microsoft.com/office/powerpoint/2010/main" val="349485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6DC3FCB-75F3-499D-9CBC-A1A98F7B6256}" type="slidenum">
              <a:rPr lang="en-US" altLang="en-US"/>
              <a:pPr/>
              <a:t>‹#›</a:t>
            </a:fld>
            <a:endParaRPr lang="en-US" altLang="en-US"/>
          </a:p>
        </p:txBody>
      </p:sp>
    </p:spTree>
    <p:extLst>
      <p:ext uri="{BB962C8B-B14F-4D97-AF65-F5344CB8AC3E}">
        <p14:creationId xmlns:p14="http://schemas.microsoft.com/office/powerpoint/2010/main" val="370412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57200"/>
            <a:ext cx="3008313" cy="97790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2" y="457204"/>
            <a:ext cx="5111750" cy="56689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050"/>
            </a:lvl1pPr>
            <a:lvl2pPr marL="342911" indent="0">
              <a:buNone/>
              <a:defRPr sz="900"/>
            </a:lvl2pPr>
            <a:lvl3pPr marL="685821" indent="0">
              <a:buNone/>
              <a:defRPr sz="750"/>
            </a:lvl3pPr>
            <a:lvl4pPr marL="1028732" indent="0">
              <a:buNone/>
              <a:defRPr sz="675"/>
            </a:lvl4pPr>
            <a:lvl5pPr marL="1371643" indent="0">
              <a:buNone/>
              <a:defRPr sz="675"/>
            </a:lvl5pPr>
            <a:lvl6pPr marL="1714553" indent="0">
              <a:buNone/>
              <a:defRPr sz="675"/>
            </a:lvl6pPr>
            <a:lvl7pPr marL="2057464" indent="0">
              <a:buNone/>
              <a:defRPr sz="675"/>
            </a:lvl7pPr>
            <a:lvl8pPr marL="2400375" indent="0">
              <a:buNone/>
              <a:defRPr sz="675"/>
            </a:lvl8pPr>
            <a:lvl9pPr marL="2743286"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1E96AB2-8B6F-409A-BA2C-88BB223B6A21}" type="slidenum">
              <a:rPr lang="en-US" altLang="en-US"/>
              <a:pPr/>
              <a:t>‹#›</a:t>
            </a:fld>
            <a:endParaRPr lang="en-US" altLang="en-US"/>
          </a:p>
        </p:txBody>
      </p:sp>
    </p:spTree>
    <p:extLst>
      <p:ext uri="{BB962C8B-B14F-4D97-AF65-F5344CB8AC3E}">
        <p14:creationId xmlns:p14="http://schemas.microsoft.com/office/powerpoint/2010/main" val="311606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atin typeface="Calibri" pitchFamily="34" charset="0"/>
              </a:defRPr>
            </a:lvl1pPr>
            <a:lvl2pPr marL="342911" indent="0">
              <a:buNone/>
              <a:defRPr sz="2100"/>
            </a:lvl2pPr>
            <a:lvl3pPr marL="685821" indent="0">
              <a:buNone/>
              <a:defRPr sz="1800"/>
            </a:lvl3pPr>
            <a:lvl4pPr marL="1028732" indent="0">
              <a:buNone/>
              <a:defRPr sz="1500"/>
            </a:lvl4pPr>
            <a:lvl5pPr marL="1371643" indent="0">
              <a:buNone/>
              <a:defRPr sz="1500"/>
            </a:lvl5pPr>
            <a:lvl6pPr marL="1714553" indent="0">
              <a:buNone/>
              <a:defRPr sz="1500"/>
            </a:lvl6pPr>
            <a:lvl7pPr marL="2057464" indent="0">
              <a:buNone/>
              <a:defRPr sz="1500"/>
            </a:lvl7pPr>
            <a:lvl8pPr marL="2400375" indent="0">
              <a:buNone/>
              <a:defRPr sz="1500"/>
            </a:lvl8pPr>
            <a:lvl9pPr marL="2743286"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11" indent="0">
              <a:buNone/>
              <a:defRPr sz="900"/>
            </a:lvl2pPr>
            <a:lvl3pPr marL="685821" indent="0">
              <a:buNone/>
              <a:defRPr sz="750"/>
            </a:lvl3pPr>
            <a:lvl4pPr marL="1028732" indent="0">
              <a:buNone/>
              <a:defRPr sz="675"/>
            </a:lvl4pPr>
            <a:lvl5pPr marL="1371643" indent="0">
              <a:buNone/>
              <a:defRPr sz="675"/>
            </a:lvl5pPr>
            <a:lvl6pPr marL="1714553" indent="0">
              <a:buNone/>
              <a:defRPr sz="675"/>
            </a:lvl6pPr>
            <a:lvl7pPr marL="2057464" indent="0">
              <a:buNone/>
              <a:defRPr sz="675"/>
            </a:lvl7pPr>
            <a:lvl8pPr marL="2400375" indent="0">
              <a:buNone/>
              <a:defRPr sz="675"/>
            </a:lvl8pPr>
            <a:lvl9pPr marL="2743286"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54F5351-F762-46F5-B8CA-5BB0FE3C98C6}" type="slidenum">
              <a:rPr lang="en-US" altLang="en-US"/>
              <a:pPr/>
              <a:t>‹#›</a:t>
            </a:fld>
            <a:endParaRPr lang="en-US" altLang="en-US"/>
          </a:p>
        </p:txBody>
      </p:sp>
    </p:spTree>
    <p:extLst>
      <p:ext uri="{BB962C8B-B14F-4D97-AF65-F5344CB8AC3E}">
        <p14:creationId xmlns:p14="http://schemas.microsoft.com/office/powerpoint/2010/main" val="258669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ifas.ufl.ed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752602"/>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latin typeface="Tahoma" pitchFamily="34" charset="0"/>
              </a:defRPr>
            </a:lvl1pPr>
          </a:lstStyle>
          <a:p>
            <a:pPr>
              <a:defRPr/>
            </a:pPr>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latin typeface="Tahoma"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Tahoma" pitchFamily="34" charset="0"/>
              </a:defRPr>
            </a:lvl1pPr>
          </a:lstStyle>
          <a:p>
            <a:fld id="{02DCD1A7-7ADD-464C-9AD3-EC4944C0527D}" type="slidenum">
              <a:rPr lang="en-US" altLang="en-US"/>
              <a:pPr/>
              <a:t>‹#›</a:t>
            </a:fld>
            <a:endParaRPr lang="en-US" altLang="en-US"/>
          </a:p>
        </p:txBody>
      </p:sp>
      <p:pic>
        <p:nvPicPr>
          <p:cNvPr id="1031" name="Picture 2" descr="University of Florida: IFAS Extensio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930" y="6398641"/>
            <a:ext cx="140163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457200"/>
          </a:xfrm>
          <a:prstGeom prst="rect">
            <a:avLst/>
          </a:prstGeom>
          <a:solidFill>
            <a:srgbClr val="0021A5"/>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Rectangle 9"/>
          <p:cNvSpPr/>
          <p:nvPr/>
        </p:nvSpPr>
        <p:spPr>
          <a:xfrm>
            <a:off x="0" y="304800"/>
            <a:ext cx="9144000" cy="152400"/>
          </a:xfrm>
          <a:prstGeom prst="rect">
            <a:avLst/>
          </a:prstGeom>
          <a:solidFill>
            <a:srgbClr val="EB8803"/>
          </a:solidFill>
          <a:ln>
            <a:solidFill>
              <a:srgbClr val="EB88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1" name="Picture 10">
            <a:extLst>
              <a:ext uri="{FF2B5EF4-FFF2-40B4-BE49-F238E27FC236}">
                <a16:creationId xmlns:a16="http://schemas.microsoft.com/office/drawing/2014/main" id="{A1FE7AC9-7AB1-4620-A40D-905052CB9DF7}"/>
              </a:ext>
            </a:extLst>
          </p:cNvPr>
          <p:cNvPicPr>
            <a:picLocks noChangeAspect="1"/>
          </p:cNvPicPr>
          <p:nvPr userDrawn="1"/>
        </p:nvPicPr>
        <p:blipFill>
          <a:blip r:embed="rId16"/>
          <a:stretch>
            <a:fillRect/>
          </a:stretch>
        </p:blipFill>
        <p:spPr>
          <a:xfrm>
            <a:off x="3898606" y="6368771"/>
            <a:ext cx="891731" cy="488950"/>
          </a:xfrm>
          <a:prstGeom prst="rect">
            <a:avLst/>
          </a:prstGeom>
        </p:spPr>
      </p:pic>
      <p:pic>
        <p:nvPicPr>
          <p:cNvPr id="12" name="Picture 11">
            <a:extLst>
              <a:ext uri="{FF2B5EF4-FFF2-40B4-BE49-F238E27FC236}">
                <a16:creationId xmlns:a16="http://schemas.microsoft.com/office/drawing/2014/main" id="{CA235A33-1E2B-4366-8BB3-EAF91DCADBE3}"/>
              </a:ext>
            </a:extLst>
          </p:cNvPr>
          <p:cNvPicPr>
            <a:picLocks noChangeAspect="1"/>
          </p:cNvPicPr>
          <p:nvPr userDrawn="1"/>
        </p:nvPicPr>
        <p:blipFill>
          <a:blip r:embed="rId17"/>
          <a:stretch>
            <a:fillRect/>
          </a:stretch>
        </p:blipFill>
        <p:spPr>
          <a:xfrm>
            <a:off x="7773471" y="6249132"/>
            <a:ext cx="620059" cy="472344"/>
          </a:xfrm>
          <a:prstGeom prst="rect">
            <a:avLst/>
          </a:prstGeom>
        </p:spPr>
      </p:pic>
    </p:spTree>
    <p:extLst>
      <p:ext uri="{BB962C8B-B14F-4D97-AF65-F5344CB8AC3E}">
        <p14:creationId xmlns:p14="http://schemas.microsoft.com/office/powerpoint/2010/main" val="2296036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3300" b="1" kern="1200">
          <a:solidFill>
            <a:srgbClr val="0021A5"/>
          </a:solidFill>
          <a:latin typeface="Calibri" pitchFamily="34" charset="0"/>
          <a:ea typeface="Calibri" pitchFamily="34" charset="0"/>
          <a:cs typeface="Calibri" pitchFamily="34" charset="0"/>
        </a:defRPr>
      </a:lvl1pPr>
      <a:lvl2pPr algn="ctr" rtl="0" fontAlgn="base">
        <a:spcBef>
          <a:spcPct val="0"/>
        </a:spcBef>
        <a:spcAft>
          <a:spcPct val="0"/>
        </a:spcAft>
        <a:defRPr sz="3300" b="1">
          <a:solidFill>
            <a:srgbClr val="0021A5"/>
          </a:solidFill>
          <a:latin typeface="Calibri" pitchFamily="34" charset="0"/>
          <a:ea typeface="Calibri" pitchFamily="34" charset="0"/>
          <a:cs typeface="Calibri" pitchFamily="34" charset="0"/>
        </a:defRPr>
      </a:lvl2pPr>
      <a:lvl3pPr algn="ctr" rtl="0" fontAlgn="base">
        <a:spcBef>
          <a:spcPct val="0"/>
        </a:spcBef>
        <a:spcAft>
          <a:spcPct val="0"/>
        </a:spcAft>
        <a:defRPr sz="3300" b="1">
          <a:solidFill>
            <a:srgbClr val="0021A5"/>
          </a:solidFill>
          <a:latin typeface="Calibri" pitchFamily="34" charset="0"/>
          <a:ea typeface="Calibri" pitchFamily="34" charset="0"/>
          <a:cs typeface="Calibri" pitchFamily="34" charset="0"/>
        </a:defRPr>
      </a:lvl3pPr>
      <a:lvl4pPr algn="ctr" rtl="0" fontAlgn="base">
        <a:spcBef>
          <a:spcPct val="0"/>
        </a:spcBef>
        <a:spcAft>
          <a:spcPct val="0"/>
        </a:spcAft>
        <a:defRPr sz="3300" b="1">
          <a:solidFill>
            <a:srgbClr val="0021A5"/>
          </a:solidFill>
          <a:latin typeface="Calibri" pitchFamily="34" charset="0"/>
          <a:ea typeface="Calibri" pitchFamily="34" charset="0"/>
          <a:cs typeface="Calibri" pitchFamily="34" charset="0"/>
        </a:defRPr>
      </a:lvl4pPr>
      <a:lvl5pPr algn="ctr" rtl="0" fontAlgn="base">
        <a:spcBef>
          <a:spcPct val="0"/>
        </a:spcBef>
        <a:spcAft>
          <a:spcPct val="0"/>
        </a:spcAft>
        <a:defRPr sz="3300" b="1">
          <a:solidFill>
            <a:srgbClr val="0021A5"/>
          </a:solidFill>
          <a:latin typeface="Calibri" pitchFamily="34" charset="0"/>
          <a:ea typeface="Calibri" pitchFamily="34" charset="0"/>
          <a:cs typeface="Calibri" pitchFamily="34" charset="0"/>
        </a:defRPr>
      </a:lvl5pPr>
      <a:lvl6pPr marL="342911" algn="ctr" rtl="0" eaLnBrk="1" fontAlgn="base" hangingPunct="1">
        <a:spcBef>
          <a:spcPct val="0"/>
        </a:spcBef>
        <a:spcAft>
          <a:spcPct val="0"/>
        </a:spcAft>
        <a:defRPr sz="3300">
          <a:solidFill>
            <a:srgbClr val="000099"/>
          </a:solidFill>
          <a:latin typeface="Arial" charset="0"/>
        </a:defRPr>
      </a:lvl6pPr>
      <a:lvl7pPr marL="685821" algn="ctr" rtl="0" eaLnBrk="1" fontAlgn="base" hangingPunct="1">
        <a:spcBef>
          <a:spcPct val="0"/>
        </a:spcBef>
        <a:spcAft>
          <a:spcPct val="0"/>
        </a:spcAft>
        <a:defRPr sz="3300">
          <a:solidFill>
            <a:srgbClr val="000099"/>
          </a:solidFill>
          <a:latin typeface="Arial" charset="0"/>
        </a:defRPr>
      </a:lvl7pPr>
      <a:lvl8pPr marL="1028732" algn="ctr" rtl="0" eaLnBrk="1" fontAlgn="base" hangingPunct="1">
        <a:spcBef>
          <a:spcPct val="0"/>
        </a:spcBef>
        <a:spcAft>
          <a:spcPct val="0"/>
        </a:spcAft>
        <a:defRPr sz="3300">
          <a:solidFill>
            <a:srgbClr val="000099"/>
          </a:solidFill>
          <a:latin typeface="Arial" charset="0"/>
        </a:defRPr>
      </a:lvl8pPr>
      <a:lvl9pPr marL="1371643" algn="ctr" rtl="0" eaLnBrk="1" fontAlgn="base" hangingPunct="1">
        <a:spcBef>
          <a:spcPct val="0"/>
        </a:spcBef>
        <a:spcAft>
          <a:spcPct val="0"/>
        </a:spcAft>
        <a:defRPr sz="3300">
          <a:solidFill>
            <a:srgbClr val="000099"/>
          </a:solidFill>
          <a:latin typeface="Arial" charset="0"/>
        </a:defRPr>
      </a:lvl9pPr>
    </p:titleStyle>
    <p:bodyStyle>
      <a:lvl1pPr marL="257183" indent="-257183" algn="l" rtl="0" fontAlgn="base">
        <a:spcBef>
          <a:spcPct val="20000"/>
        </a:spcBef>
        <a:spcAft>
          <a:spcPct val="0"/>
        </a:spcAft>
        <a:buFont typeface="Arial" charset="0"/>
        <a:buChar char="•"/>
        <a:defRPr sz="2400" kern="1200">
          <a:solidFill>
            <a:srgbClr val="0021A5"/>
          </a:solidFill>
          <a:latin typeface="Calibri" pitchFamily="34" charset="0"/>
          <a:ea typeface="Calibri" pitchFamily="34" charset="0"/>
          <a:cs typeface="Calibri" pitchFamily="34" charset="0"/>
        </a:defRPr>
      </a:lvl1pPr>
      <a:lvl2pPr marL="557230" indent="-214319" algn="l" rtl="0" fontAlgn="base">
        <a:spcBef>
          <a:spcPct val="20000"/>
        </a:spcBef>
        <a:spcAft>
          <a:spcPct val="0"/>
        </a:spcAft>
        <a:buFont typeface="Arial" charset="0"/>
        <a:buChar char="–"/>
        <a:defRPr sz="2100" kern="1200">
          <a:solidFill>
            <a:srgbClr val="0021A5"/>
          </a:solidFill>
          <a:latin typeface="Calibri" pitchFamily="34" charset="0"/>
          <a:ea typeface="Calibri" pitchFamily="34" charset="0"/>
          <a:cs typeface="Calibri" pitchFamily="34" charset="0"/>
        </a:defRPr>
      </a:lvl2pPr>
      <a:lvl3pPr marL="857277" indent="-171456" algn="l" rtl="0" fontAlgn="base">
        <a:spcBef>
          <a:spcPct val="20000"/>
        </a:spcBef>
        <a:spcAft>
          <a:spcPct val="0"/>
        </a:spcAft>
        <a:buFont typeface="Arial" charset="0"/>
        <a:buChar char="•"/>
        <a:defRPr sz="1800" kern="1200">
          <a:solidFill>
            <a:srgbClr val="0021A5"/>
          </a:solidFill>
          <a:latin typeface="Calibri" pitchFamily="34" charset="0"/>
          <a:ea typeface="Calibri" pitchFamily="34" charset="0"/>
          <a:cs typeface="Calibri" pitchFamily="34" charset="0"/>
        </a:defRPr>
      </a:lvl3pPr>
      <a:lvl4pPr marL="1200188" indent="-171456" algn="l" rtl="0" fontAlgn="base">
        <a:spcBef>
          <a:spcPct val="20000"/>
        </a:spcBef>
        <a:spcAft>
          <a:spcPct val="0"/>
        </a:spcAft>
        <a:buFont typeface="Arial" charset="0"/>
        <a:buChar char="–"/>
        <a:defRPr sz="1500" kern="1200">
          <a:solidFill>
            <a:srgbClr val="0021A5"/>
          </a:solidFill>
          <a:latin typeface="Calibri" pitchFamily="34" charset="0"/>
          <a:ea typeface="Calibri" pitchFamily="34" charset="0"/>
          <a:cs typeface="Calibri" pitchFamily="34" charset="0"/>
        </a:defRPr>
      </a:lvl4pPr>
      <a:lvl5pPr marL="1543099" indent="-171456" algn="l" rtl="0" fontAlgn="base">
        <a:spcBef>
          <a:spcPct val="20000"/>
        </a:spcBef>
        <a:spcAft>
          <a:spcPct val="0"/>
        </a:spcAft>
        <a:buFont typeface="Arial" charset="0"/>
        <a:buChar char="»"/>
        <a:defRPr sz="1500" kern="1200">
          <a:solidFill>
            <a:srgbClr val="0021A5"/>
          </a:solidFill>
          <a:latin typeface="Calibri" pitchFamily="34" charset="0"/>
          <a:ea typeface="Calibri" pitchFamily="34" charset="0"/>
          <a:cs typeface="Calibri" pitchFamily="34" charset="0"/>
        </a:defRPr>
      </a:lvl5pPr>
      <a:lvl6pPr marL="1886009" indent="-171456" algn="l" defTabSz="68582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20" indent="-171456" algn="l" defTabSz="68582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30" indent="-171456" algn="l" defTabSz="68582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42" indent="-171456" algn="l" defTabSz="68582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21" rtl="0" eaLnBrk="1" latinLnBrk="0" hangingPunct="1">
        <a:defRPr sz="1350" kern="1200">
          <a:solidFill>
            <a:schemeClr val="tx1"/>
          </a:solidFill>
          <a:latin typeface="+mn-lt"/>
          <a:ea typeface="+mn-ea"/>
          <a:cs typeface="+mn-cs"/>
        </a:defRPr>
      </a:lvl1pPr>
      <a:lvl2pPr marL="342911" algn="l" defTabSz="685821" rtl="0" eaLnBrk="1" latinLnBrk="0" hangingPunct="1">
        <a:defRPr sz="1350" kern="1200">
          <a:solidFill>
            <a:schemeClr val="tx1"/>
          </a:solidFill>
          <a:latin typeface="+mn-lt"/>
          <a:ea typeface="+mn-ea"/>
          <a:cs typeface="+mn-cs"/>
        </a:defRPr>
      </a:lvl2pPr>
      <a:lvl3pPr marL="685821" algn="l" defTabSz="685821" rtl="0" eaLnBrk="1" latinLnBrk="0" hangingPunct="1">
        <a:defRPr sz="1350" kern="1200">
          <a:solidFill>
            <a:schemeClr val="tx1"/>
          </a:solidFill>
          <a:latin typeface="+mn-lt"/>
          <a:ea typeface="+mn-ea"/>
          <a:cs typeface="+mn-cs"/>
        </a:defRPr>
      </a:lvl3pPr>
      <a:lvl4pPr marL="1028732" algn="l" defTabSz="685821" rtl="0" eaLnBrk="1" latinLnBrk="0" hangingPunct="1">
        <a:defRPr sz="1350" kern="1200">
          <a:solidFill>
            <a:schemeClr val="tx1"/>
          </a:solidFill>
          <a:latin typeface="+mn-lt"/>
          <a:ea typeface="+mn-ea"/>
          <a:cs typeface="+mn-cs"/>
        </a:defRPr>
      </a:lvl4pPr>
      <a:lvl5pPr marL="1371643" algn="l" defTabSz="685821" rtl="0" eaLnBrk="1" latinLnBrk="0" hangingPunct="1">
        <a:defRPr sz="1350" kern="1200">
          <a:solidFill>
            <a:schemeClr val="tx1"/>
          </a:solidFill>
          <a:latin typeface="+mn-lt"/>
          <a:ea typeface="+mn-ea"/>
          <a:cs typeface="+mn-cs"/>
        </a:defRPr>
      </a:lvl5pPr>
      <a:lvl6pPr marL="1714553" algn="l" defTabSz="685821" rtl="0" eaLnBrk="1" latinLnBrk="0" hangingPunct="1">
        <a:defRPr sz="1350" kern="1200">
          <a:solidFill>
            <a:schemeClr val="tx1"/>
          </a:solidFill>
          <a:latin typeface="+mn-lt"/>
          <a:ea typeface="+mn-ea"/>
          <a:cs typeface="+mn-cs"/>
        </a:defRPr>
      </a:lvl6pPr>
      <a:lvl7pPr marL="2057464" algn="l" defTabSz="685821" rtl="0" eaLnBrk="1" latinLnBrk="0" hangingPunct="1">
        <a:defRPr sz="1350" kern="1200">
          <a:solidFill>
            <a:schemeClr val="tx1"/>
          </a:solidFill>
          <a:latin typeface="+mn-lt"/>
          <a:ea typeface="+mn-ea"/>
          <a:cs typeface="+mn-cs"/>
        </a:defRPr>
      </a:lvl7pPr>
      <a:lvl8pPr marL="2400375" algn="l" defTabSz="685821" rtl="0" eaLnBrk="1" latinLnBrk="0" hangingPunct="1">
        <a:defRPr sz="1350" kern="1200">
          <a:solidFill>
            <a:schemeClr val="tx1"/>
          </a:solidFill>
          <a:latin typeface="+mn-lt"/>
          <a:ea typeface="+mn-ea"/>
          <a:cs typeface="+mn-cs"/>
        </a:defRPr>
      </a:lvl8pPr>
      <a:lvl9pPr marL="2743286" algn="l" defTabSz="68582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3.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F294-61A5-4D2D-8648-F0423A86D3C3}"/>
              </a:ext>
            </a:extLst>
          </p:cNvPr>
          <p:cNvSpPr>
            <a:spLocks noGrp="1"/>
          </p:cNvSpPr>
          <p:nvPr>
            <p:ph type="title"/>
          </p:nvPr>
        </p:nvSpPr>
        <p:spPr>
          <a:xfrm>
            <a:off x="526027" y="486697"/>
            <a:ext cx="7762568" cy="577645"/>
          </a:xfrm>
        </p:spPr>
        <p:txBody>
          <a:bodyPr/>
          <a:lstStyle/>
          <a:p>
            <a:r>
              <a:rPr lang="en-US" dirty="0"/>
              <a:t>Introduction</a:t>
            </a:r>
          </a:p>
        </p:txBody>
      </p:sp>
      <p:sp>
        <p:nvSpPr>
          <p:cNvPr id="3" name="Content Placeholder 2">
            <a:extLst>
              <a:ext uri="{FF2B5EF4-FFF2-40B4-BE49-F238E27FC236}">
                <a16:creationId xmlns:a16="http://schemas.microsoft.com/office/drawing/2014/main" id="{B6380D50-C8D6-4CDB-9AC0-9BFDD4ABE36A}"/>
              </a:ext>
            </a:extLst>
          </p:cNvPr>
          <p:cNvSpPr>
            <a:spLocks noGrp="1"/>
          </p:cNvSpPr>
          <p:nvPr>
            <p:ph idx="1"/>
          </p:nvPr>
        </p:nvSpPr>
        <p:spPr>
          <a:xfrm>
            <a:off x="457199" y="1064342"/>
            <a:ext cx="8558981" cy="5073442"/>
          </a:xfrm>
        </p:spPr>
        <p:txBody>
          <a:bodyPr/>
          <a:lstStyle/>
          <a:p>
            <a:r>
              <a:rPr lang="en-US" sz="2000" i="1" dirty="0"/>
              <a:t>Brassica carinata </a:t>
            </a:r>
            <a:r>
              <a:rPr lang="en-US" sz="2000" dirty="0"/>
              <a:t>(carinata), a non-food oilseed feedstock, has demonstrated good yield potential as a winter biofuel crop in the south eastern (SE) United States (US)</a:t>
            </a:r>
          </a:p>
          <a:p>
            <a:r>
              <a:rPr lang="en-US" sz="2000" dirty="0"/>
              <a:t>In order to fit carinata in the existing cotton-peanut cropping system in the SE US, early maturity genotypes are needed. However, nutrient uptake and accumulation data for early maturity genotypes are not well documented in carinata literature</a:t>
            </a:r>
          </a:p>
          <a:p>
            <a:r>
              <a:rPr lang="en-US" sz="2000" dirty="0"/>
              <a:t>There are limited data regarding temporal nutrient accumulation and partitioning dynamics of carinata. As a recently introduced crop in the SE US, such studies inform the rate of macro and micronutrient accumulation and aid fertility management decisions</a:t>
            </a:r>
          </a:p>
          <a:p>
            <a:r>
              <a:rPr lang="en-US" sz="2000" dirty="0"/>
              <a:t> The objectives of this study were 1) to quantify nutrient uptake and partitioning across maturity classes 2) to determine if nutrient uptake and partitioning will differ among latitudes for full season genotype</a:t>
            </a:r>
          </a:p>
          <a:p>
            <a:endParaRPr lang="en-US" sz="2000" dirty="0"/>
          </a:p>
          <a:p>
            <a:endParaRPr lang="en-US" sz="3000" dirty="0"/>
          </a:p>
        </p:txBody>
      </p:sp>
      <p:pic>
        <p:nvPicPr>
          <p:cNvPr id="4" name="Recorded Sound">
            <a:hlinkClick r:id="" action="ppaction://media"/>
            <a:extLst>
              <a:ext uri="{FF2B5EF4-FFF2-40B4-BE49-F238E27FC236}">
                <a16:creationId xmlns:a16="http://schemas.microsoft.com/office/drawing/2014/main" id="{AB46D57C-644B-49BB-B2CD-AE767F25D6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6027" y="5011993"/>
            <a:ext cx="609600" cy="609600"/>
          </a:xfrm>
          <a:prstGeom prst="rect">
            <a:avLst/>
          </a:prstGeom>
        </p:spPr>
      </p:pic>
    </p:spTree>
    <p:extLst>
      <p:ext uri="{BB962C8B-B14F-4D97-AF65-F5344CB8AC3E}">
        <p14:creationId xmlns:p14="http://schemas.microsoft.com/office/powerpoint/2010/main" val="2126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F294-61A5-4D2D-8648-F0423A86D3C3}"/>
              </a:ext>
            </a:extLst>
          </p:cNvPr>
          <p:cNvSpPr>
            <a:spLocks noGrp="1"/>
          </p:cNvSpPr>
          <p:nvPr>
            <p:ph type="title"/>
          </p:nvPr>
        </p:nvSpPr>
        <p:spPr>
          <a:xfrm>
            <a:off x="575187" y="625573"/>
            <a:ext cx="7733071" cy="425245"/>
          </a:xfrm>
        </p:spPr>
        <p:txBody>
          <a:bodyPr/>
          <a:lstStyle/>
          <a:p>
            <a:r>
              <a:rPr lang="en-US" dirty="0"/>
              <a:t>Methods</a:t>
            </a:r>
          </a:p>
        </p:txBody>
      </p:sp>
      <p:sp>
        <p:nvSpPr>
          <p:cNvPr id="3" name="Content Placeholder 2">
            <a:extLst>
              <a:ext uri="{FF2B5EF4-FFF2-40B4-BE49-F238E27FC236}">
                <a16:creationId xmlns:a16="http://schemas.microsoft.com/office/drawing/2014/main" id="{B6380D50-C8D6-4CDB-9AC0-9BFDD4ABE36A}"/>
              </a:ext>
            </a:extLst>
          </p:cNvPr>
          <p:cNvSpPr>
            <a:spLocks noGrp="1"/>
          </p:cNvSpPr>
          <p:nvPr>
            <p:ph idx="1"/>
          </p:nvPr>
        </p:nvSpPr>
        <p:spPr>
          <a:xfrm>
            <a:off x="457200" y="1050818"/>
            <a:ext cx="8460658" cy="5181609"/>
          </a:xfrm>
        </p:spPr>
        <p:txBody>
          <a:bodyPr/>
          <a:lstStyle/>
          <a:p>
            <a:r>
              <a:rPr lang="en-US" sz="2000" dirty="0"/>
              <a:t>Plant tissue samples were sampled at multiple growth stages and partitioned into leaves, stems (petiole plus stem), reproductive parts (flowers and pods), and seed to determine biomass and nutrient accumulation</a:t>
            </a:r>
          </a:p>
          <a:p>
            <a:r>
              <a:rPr lang="en-US" sz="2000" dirty="0"/>
              <a:t> Partitioned biomass was dried and ground to pass a 2-mm screen, chemically digested in a digestion block with nitric acid, and subjected to elemental analysis using inductively coupled plasma optical emission spectrometry (ICP-OES)</a:t>
            </a:r>
          </a:p>
          <a:p>
            <a:r>
              <a:rPr lang="en-US" sz="2000" dirty="0"/>
              <a:t>Total carbon and total nitrogen were analyzed by dry combustion (AOAC, 2006)</a:t>
            </a:r>
          </a:p>
          <a:p>
            <a:r>
              <a:rPr lang="en-US" sz="2000" dirty="0"/>
              <a:t> Total nutrient uptake was determined by multiplying aboveground dry matter by nutrient concentration</a:t>
            </a:r>
          </a:p>
          <a:p>
            <a:r>
              <a:rPr lang="en-US" sz="2000" dirty="0"/>
              <a:t>ANOVA using PROC GLIMMIX procedure in  SAS version 9.4 </a:t>
            </a:r>
          </a:p>
          <a:p>
            <a:r>
              <a:rPr lang="en-US" sz="2000" dirty="0"/>
              <a:t>Multiple comparison procedures were done using Fisher’s protected least significant difference (LSD) at 95% confidence level</a:t>
            </a:r>
          </a:p>
          <a:p>
            <a:endParaRPr lang="en-US" sz="3000" dirty="0"/>
          </a:p>
        </p:txBody>
      </p:sp>
      <p:pic>
        <p:nvPicPr>
          <p:cNvPr id="4" name="Recorded Sound">
            <a:hlinkClick r:id="" action="ppaction://media"/>
            <a:extLst>
              <a:ext uri="{FF2B5EF4-FFF2-40B4-BE49-F238E27FC236}">
                <a16:creationId xmlns:a16="http://schemas.microsoft.com/office/drawing/2014/main" id="{196DD459-DF53-4B97-8399-CD55125A4E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5927627"/>
            <a:ext cx="609600" cy="609600"/>
          </a:xfrm>
          <a:prstGeom prst="rect">
            <a:avLst/>
          </a:prstGeom>
        </p:spPr>
      </p:pic>
    </p:spTree>
    <p:extLst>
      <p:ext uri="{BB962C8B-B14F-4D97-AF65-F5344CB8AC3E}">
        <p14:creationId xmlns:p14="http://schemas.microsoft.com/office/powerpoint/2010/main" val="90843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F294-61A5-4D2D-8648-F0423A86D3C3}"/>
              </a:ext>
            </a:extLst>
          </p:cNvPr>
          <p:cNvSpPr>
            <a:spLocks noGrp="1"/>
          </p:cNvSpPr>
          <p:nvPr>
            <p:ph type="title"/>
          </p:nvPr>
        </p:nvSpPr>
        <p:spPr>
          <a:xfrm>
            <a:off x="3720968" y="576392"/>
            <a:ext cx="1461488" cy="387809"/>
          </a:xfrm>
        </p:spPr>
        <p:txBody>
          <a:bodyPr/>
          <a:lstStyle/>
          <a:p>
            <a:r>
              <a:rPr lang="en-US" dirty="0"/>
              <a:t>Results</a:t>
            </a:r>
          </a:p>
        </p:txBody>
      </p:sp>
      <p:pic>
        <p:nvPicPr>
          <p:cNvPr id="28" name="Picture 27" descr="Chart, surface chart&#10;&#10;Description automatically generated">
            <a:extLst>
              <a:ext uri="{FF2B5EF4-FFF2-40B4-BE49-F238E27FC236}">
                <a16:creationId xmlns:a16="http://schemas.microsoft.com/office/drawing/2014/main" id="{DB37E8E0-6F1B-4271-A682-8FCDF954F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 y="1388799"/>
            <a:ext cx="4372778" cy="2125000"/>
          </a:xfrm>
          <a:prstGeom prst="rect">
            <a:avLst/>
          </a:prstGeom>
        </p:spPr>
      </p:pic>
      <p:pic>
        <p:nvPicPr>
          <p:cNvPr id="30" name="Picture 29" descr="Chart, surface chart&#10;&#10;Description automatically generated">
            <a:extLst>
              <a:ext uri="{FF2B5EF4-FFF2-40B4-BE49-F238E27FC236}">
                <a16:creationId xmlns:a16="http://schemas.microsoft.com/office/drawing/2014/main" id="{9E954BF6-4124-4E42-8D49-807403A98D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970" y="3721251"/>
            <a:ext cx="4372778" cy="2125000"/>
          </a:xfrm>
          <a:prstGeom prst="rect">
            <a:avLst/>
          </a:prstGeom>
        </p:spPr>
      </p:pic>
      <p:sp>
        <p:nvSpPr>
          <p:cNvPr id="34" name="Rectangle 33">
            <a:extLst>
              <a:ext uri="{FF2B5EF4-FFF2-40B4-BE49-F238E27FC236}">
                <a16:creationId xmlns:a16="http://schemas.microsoft.com/office/drawing/2014/main" id="{47D9D32C-9B31-4A5A-844A-52C8D0B682BC}"/>
              </a:ext>
            </a:extLst>
          </p:cNvPr>
          <p:cNvSpPr/>
          <p:nvPr/>
        </p:nvSpPr>
        <p:spPr>
          <a:xfrm>
            <a:off x="3893239" y="1676400"/>
            <a:ext cx="1457325" cy="379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5804EA9-E4D8-4B8B-BDAF-B2DDB8D89C85}"/>
              </a:ext>
            </a:extLst>
          </p:cNvPr>
          <p:cNvSpPr/>
          <p:nvPr/>
        </p:nvSpPr>
        <p:spPr>
          <a:xfrm>
            <a:off x="0" y="1532599"/>
            <a:ext cx="643002" cy="379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906FD28-79D7-4808-8824-31F142E1A42D}"/>
              </a:ext>
            </a:extLst>
          </p:cNvPr>
          <p:cNvPicPr>
            <a:picLocks noChangeAspect="1"/>
          </p:cNvPicPr>
          <p:nvPr/>
        </p:nvPicPr>
        <p:blipFill>
          <a:blip r:embed="rId7"/>
          <a:stretch>
            <a:fillRect/>
          </a:stretch>
        </p:blipFill>
        <p:spPr>
          <a:xfrm>
            <a:off x="3666304" y="1332963"/>
            <a:ext cx="1038186" cy="390800"/>
          </a:xfrm>
          <a:prstGeom prst="rect">
            <a:avLst/>
          </a:prstGeom>
        </p:spPr>
      </p:pic>
      <p:pic>
        <p:nvPicPr>
          <p:cNvPr id="38" name="Picture 37">
            <a:extLst>
              <a:ext uri="{FF2B5EF4-FFF2-40B4-BE49-F238E27FC236}">
                <a16:creationId xmlns:a16="http://schemas.microsoft.com/office/drawing/2014/main" id="{B9F8ADBE-FE34-443B-8EBF-D6273042CD5D}"/>
              </a:ext>
            </a:extLst>
          </p:cNvPr>
          <p:cNvPicPr>
            <a:picLocks noChangeAspect="1"/>
          </p:cNvPicPr>
          <p:nvPr/>
        </p:nvPicPr>
        <p:blipFill>
          <a:blip r:embed="rId8"/>
          <a:stretch>
            <a:fillRect/>
          </a:stretch>
        </p:blipFill>
        <p:spPr>
          <a:xfrm>
            <a:off x="3748179" y="5240136"/>
            <a:ext cx="1049157" cy="394929"/>
          </a:xfrm>
          <a:prstGeom prst="rect">
            <a:avLst/>
          </a:prstGeom>
        </p:spPr>
      </p:pic>
      <p:pic>
        <p:nvPicPr>
          <p:cNvPr id="39" name="Picture 38">
            <a:extLst>
              <a:ext uri="{FF2B5EF4-FFF2-40B4-BE49-F238E27FC236}">
                <a16:creationId xmlns:a16="http://schemas.microsoft.com/office/drawing/2014/main" id="{6837E931-39D5-4F09-84AE-02DEB7CB8E47}"/>
              </a:ext>
            </a:extLst>
          </p:cNvPr>
          <p:cNvPicPr>
            <a:picLocks noChangeAspect="1"/>
          </p:cNvPicPr>
          <p:nvPr/>
        </p:nvPicPr>
        <p:blipFill>
          <a:blip r:embed="rId9"/>
          <a:stretch>
            <a:fillRect/>
          </a:stretch>
        </p:blipFill>
        <p:spPr>
          <a:xfrm>
            <a:off x="152309" y="2319321"/>
            <a:ext cx="452593" cy="2074965"/>
          </a:xfrm>
          <a:prstGeom prst="rect">
            <a:avLst/>
          </a:prstGeom>
        </p:spPr>
      </p:pic>
      <p:pic>
        <p:nvPicPr>
          <p:cNvPr id="40" name="Content Placeholder 3">
            <a:extLst>
              <a:ext uri="{FF2B5EF4-FFF2-40B4-BE49-F238E27FC236}">
                <a16:creationId xmlns:a16="http://schemas.microsoft.com/office/drawing/2014/main" id="{FBC26442-86AE-4B3F-AAEF-86A7BBEBBB34}"/>
              </a:ext>
            </a:extLst>
          </p:cNvPr>
          <p:cNvPicPr>
            <a:picLocks noGrp="1" noChangeAspect="1"/>
          </p:cNvPicPr>
          <p:nvPr>
            <p:ph idx="1"/>
          </p:nvPr>
        </p:nvPicPr>
        <p:blipFill>
          <a:blip r:embed="rId10"/>
          <a:stretch>
            <a:fillRect/>
          </a:stretch>
        </p:blipFill>
        <p:spPr>
          <a:xfrm>
            <a:off x="3942592" y="2067200"/>
            <a:ext cx="485611" cy="2506100"/>
          </a:xfrm>
          <a:prstGeom prst="rect">
            <a:avLst/>
          </a:prstGeom>
        </p:spPr>
      </p:pic>
      <p:graphicFrame>
        <p:nvGraphicFramePr>
          <p:cNvPr id="42" name="Table 41">
            <a:extLst>
              <a:ext uri="{FF2B5EF4-FFF2-40B4-BE49-F238E27FC236}">
                <a16:creationId xmlns:a16="http://schemas.microsoft.com/office/drawing/2014/main" id="{6EBBF7B4-6D78-41D2-9B2A-A65E7131C9C1}"/>
              </a:ext>
            </a:extLst>
          </p:cNvPr>
          <p:cNvGraphicFramePr>
            <a:graphicFrameLocks noGrp="1"/>
          </p:cNvGraphicFramePr>
          <p:nvPr>
            <p:extLst>
              <p:ext uri="{D42A27DB-BD31-4B8C-83A1-F6EECF244321}">
                <p14:modId xmlns:p14="http://schemas.microsoft.com/office/powerpoint/2010/main" val="3407485695"/>
              </p:ext>
            </p:extLst>
          </p:nvPr>
        </p:nvGraphicFramePr>
        <p:xfrm>
          <a:off x="5515647" y="2159647"/>
          <a:ext cx="3566415" cy="3226653"/>
        </p:xfrm>
        <a:graphic>
          <a:graphicData uri="http://schemas.openxmlformats.org/drawingml/2006/table">
            <a:tbl>
              <a:tblPr firstRow="1" firstCol="1" bandRow="1"/>
              <a:tblGrid>
                <a:gridCol w="1317199">
                  <a:extLst>
                    <a:ext uri="{9D8B030D-6E8A-4147-A177-3AD203B41FA5}">
                      <a16:colId xmlns:a16="http://schemas.microsoft.com/office/drawing/2014/main" val="2683109607"/>
                    </a:ext>
                  </a:extLst>
                </a:gridCol>
                <a:gridCol w="979916">
                  <a:extLst>
                    <a:ext uri="{9D8B030D-6E8A-4147-A177-3AD203B41FA5}">
                      <a16:colId xmlns:a16="http://schemas.microsoft.com/office/drawing/2014/main" val="1881177785"/>
                    </a:ext>
                  </a:extLst>
                </a:gridCol>
                <a:gridCol w="544176">
                  <a:extLst>
                    <a:ext uri="{9D8B030D-6E8A-4147-A177-3AD203B41FA5}">
                      <a16:colId xmlns:a16="http://schemas.microsoft.com/office/drawing/2014/main" val="3266319220"/>
                    </a:ext>
                  </a:extLst>
                </a:gridCol>
                <a:gridCol w="725124">
                  <a:extLst>
                    <a:ext uri="{9D8B030D-6E8A-4147-A177-3AD203B41FA5}">
                      <a16:colId xmlns:a16="http://schemas.microsoft.com/office/drawing/2014/main" val="3414895229"/>
                    </a:ext>
                  </a:extLst>
                </a:gridCol>
              </a:tblGrid>
              <a:tr h="163362">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511175"/>
                  </a:ext>
                </a:extLst>
              </a:tr>
              <a:tr h="333180">
                <a:tc rowSpan="2">
                  <a:txBody>
                    <a:bodyPr/>
                    <a:lstStyle/>
                    <a:p>
                      <a:pPr marL="0" marR="0" algn="ctr">
                        <a:lnSpc>
                          <a:spcPct val="107000"/>
                        </a:lnSpc>
                        <a:spcBef>
                          <a:spcPts val="0"/>
                        </a:spcBef>
                        <a:spcAft>
                          <a:spcPts val="0"/>
                        </a:spcAft>
                      </a:pPr>
                      <a:r>
                        <a:rPr lang="en-US" sz="12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EFFECT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Salisbury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2638992"/>
                  </a:ext>
                </a:extLst>
              </a:tr>
              <a:tr h="163362">
                <a:tc vMerge="1">
                  <a:txBody>
                    <a:bodyPr/>
                    <a:lstStyle/>
                    <a:p>
                      <a:endParaRPr lang="en-US"/>
                    </a:p>
                  </a:txBody>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kg ha</a:t>
                      </a:r>
                      <a:r>
                        <a:rPr lang="en-US" sz="12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19234608"/>
                  </a:ext>
                </a:extLst>
              </a:tr>
              <a:tr h="163362">
                <a:tc>
                  <a:txBody>
                    <a:bodyPr/>
                    <a:lstStyle/>
                    <a:p>
                      <a:pPr marL="0" marR="0">
                        <a:lnSpc>
                          <a:spcPct val="107000"/>
                        </a:lnSpc>
                        <a:spcBef>
                          <a:spcPts val="0"/>
                        </a:spcBef>
                        <a:spcAft>
                          <a:spcPts val="0"/>
                        </a:spcAft>
                      </a:pPr>
                      <a:r>
                        <a:rPr lang="en-US" sz="12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678a</a:t>
                      </a:r>
                      <a:r>
                        <a:rPr lang="en-US" sz="1200" kern="1200" dirty="0">
                          <a:solidFill>
                            <a:schemeClr val="tx1"/>
                          </a:solidFill>
                          <a:effectLst/>
                          <a:latin typeface="Calibri" panose="020F0502020204030204" pitchFamily="34" charset="0"/>
                          <a:ea typeface="+mn-ea"/>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954967924"/>
                  </a:ext>
                </a:extLst>
              </a:tr>
              <a:tr h="33318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6366a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1161b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869062536"/>
                  </a:ext>
                </a:extLst>
              </a:tr>
              <a:tr h="33318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reproductive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1656a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1320a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892576774"/>
                  </a:ext>
                </a:extLst>
              </a:tr>
              <a:tr h="33318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1250a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611b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54996272"/>
                  </a:ext>
                </a:extLst>
              </a:tr>
              <a:tr h="333180">
                <a:tc>
                  <a:txBody>
                    <a:bodyPr/>
                    <a:lstStyle/>
                    <a:p>
                      <a:pPr marL="0" marR="0">
                        <a:lnSpc>
                          <a:spcPct val="107000"/>
                        </a:lnSpc>
                        <a:spcBef>
                          <a:spcPts val="0"/>
                        </a:spcBef>
                        <a:spcAft>
                          <a:spcPts val="0"/>
                        </a:spcAft>
                      </a:pPr>
                      <a:r>
                        <a:rPr lang="en-US" sz="12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2221a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233822100"/>
                  </a:ext>
                </a:extLst>
              </a:tr>
              <a:tr h="33318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5355a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5576a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686624599"/>
                  </a:ext>
                </a:extLst>
              </a:tr>
              <a:tr h="33318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reproductive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3693a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2735a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149322268"/>
                  </a:ext>
                </a:extLst>
              </a:tr>
              <a:tr h="333180">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3188a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2355a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8595"/>
                  </a:ext>
                </a:extLst>
              </a:tr>
            </a:tbl>
          </a:graphicData>
        </a:graphic>
      </p:graphicFrame>
      <p:pic>
        <p:nvPicPr>
          <p:cNvPr id="43" name="Picture 42">
            <a:extLst>
              <a:ext uri="{FF2B5EF4-FFF2-40B4-BE49-F238E27FC236}">
                <a16:creationId xmlns:a16="http://schemas.microsoft.com/office/drawing/2014/main" id="{F0D47788-11C4-4398-93CD-64E8460871F2}"/>
              </a:ext>
            </a:extLst>
          </p:cNvPr>
          <p:cNvPicPr>
            <a:picLocks noChangeAspect="1"/>
          </p:cNvPicPr>
          <p:nvPr/>
        </p:nvPicPr>
        <p:blipFill>
          <a:blip r:embed="rId11"/>
          <a:stretch>
            <a:fillRect/>
          </a:stretch>
        </p:blipFill>
        <p:spPr>
          <a:xfrm>
            <a:off x="4200142" y="2690063"/>
            <a:ext cx="909991" cy="1105170"/>
          </a:xfrm>
          <a:prstGeom prst="rect">
            <a:avLst/>
          </a:prstGeom>
        </p:spPr>
      </p:pic>
      <p:sp>
        <p:nvSpPr>
          <p:cNvPr id="45" name="TextBox 44">
            <a:extLst>
              <a:ext uri="{FF2B5EF4-FFF2-40B4-BE49-F238E27FC236}">
                <a16:creationId xmlns:a16="http://schemas.microsoft.com/office/drawing/2014/main" id="{6F19769E-4B5D-41C5-841B-FB304CF73786}"/>
              </a:ext>
            </a:extLst>
          </p:cNvPr>
          <p:cNvSpPr txBox="1"/>
          <p:nvPr/>
        </p:nvSpPr>
        <p:spPr>
          <a:xfrm>
            <a:off x="5618489" y="1411350"/>
            <a:ext cx="3490428" cy="874085"/>
          </a:xfrm>
          <a:prstGeom prst="rect">
            <a:avLst/>
          </a:prstGeom>
          <a:noFill/>
        </p:spPr>
        <p:txBody>
          <a:bodyPr wrap="square">
            <a:spAutoFit/>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Table 1: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Brassica carinata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end of season dry matter partitioning for full season genotype across Jay, FL and Salisbury, NC for 2018-2019 and 2019-2020 growing seasons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47">
            <a:extLst>
              <a:ext uri="{FF2B5EF4-FFF2-40B4-BE49-F238E27FC236}">
                <a16:creationId xmlns:a16="http://schemas.microsoft.com/office/drawing/2014/main" id="{A38B81AD-454E-4A05-9B17-0D677B6383E0}"/>
              </a:ext>
            </a:extLst>
          </p:cNvPr>
          <p:cNvPicPr>
            <a:picLocks noChangeAspect="1"/>
          </p:cNvPicPr>
          <p:nvPr/>
        </p:nvPicPr>
        <p:blipFill>
          <a:blip r:embed="rId12"/>
          <a:stretch>
            <a:fillRect/>
          </a:stretch>
        </p:blipFill>
        <p:spPr>
          <a:xfrm>
            <a:off x="666573" y="5777647"/>
            <a:ext cx="4481277" cy="660242"/>
          </a:xfrm>
          <a:prstGeom prst="rect">
            <a:avLst/>
          </a:prstGeom>
        </p:spPr>
      </p:pic>
      <p:sp>
        <p:nvSpPr>
          <p:cNvPr id="50" name="TextBox 49">
            <a:extLst>
              <a:ext uri="{FF2B5EF4-FFF2-40B4-BE49-F238E27FC236}">
                <a16:creationId xmlns:a16="http://schemas.microsoft.com/office/drawing/2014/main" id="{16E5E7EC-0032-49FF-85C9-F3EBC493A69C}"/>
              </a:ext>
            </a:extLst>
          </p:cNvPr>
          <p:cNvSpPr txBox="1"/>
          <p:nvPr/>
        </p:nvSpPr>
        <p:spPr>
          <a:xfrm>
            <a:off x="5608502" y="5426425"/>
            <a:ext cx="3380703"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Different letters within a row represent significantly different means, (LSD,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a:t>
            </a:r>
            <a:endParaRPr lang="en-US" sz="1200" dirty="0">
              <a:latin typeface="Calibri" panose="020F0502020204030204" pitchFamily="34" charset="0"/>
              <a:cs typeface="Calibri" panose="020F0502020204030204" pitchFamily="34" charset="0"/>
            </a:endParaRPr>
          </a:p>
        </p:txBody>
      </p:sp>
      <p:pic>
        <p:nvPicPr>
          <p:cNvPr id="5" name="Recorded Sound">
            <a:hlinkClick r:id="" action="ppaction://media"/>
            <a:extLst>
              <a:ext uri="{FF2B5EF4-FFF2-40B4-BE49-F238E27FC236}">
                <a16:creationId xmlns:a16="http://schemas.microsoft.com/office/drawing/2014/main" id="{54F4DE08-F95C-4CDC-AD14-45149F85584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0072" y="4923252"/>
            <a:ext cx="609600" cy="609600"/>
          </a:xfrm>
          <a:prstGeom prst="rect">
            <a:avLst/>
          </a:prstGeom>
        </p:spPr>
      </p:pic>
    </p:spTree>
    <p:extLst>
      <p:ext uri="{BB962C8B-B14F-4D97-AF65-F5344CB8AC3E}">
        <p14:creationId xmlns:p14="http://schemas.microsoft.com/office/powerpoint/2010/main" val="338638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1_UF Turf Science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599143A-C320-450F-BABB-37DD116547FE}" vid="{EB87A281-02D1-4E12-B819-23D37CABCB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368</Words>
  <Application>Microsoft Office PowerPoint</Application>
  <PresentationFormat>On-screen Show (4:3)</PresentationFormat>
  <Paragraphs>54</Paragraphs>
  <Slides>3</Slides>
  <Notes>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Tahoma</vt:lpstr>
      <vt:lpstr>Times New Roman</vt:lpstr>
      <vt:lpstr>1_UF Turf Science Template</vt:lpstr>
      <vt:lpstr>Introduction</vt:lpstr>
      <vt:lpstr>Methods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Bashyal,Mahesh</dc:creator>
  <cp:lastModifiedBy>Bashyal,Mahesh</cp:lastModifiedBy>
  <cp:revision>28</cp:revision>
  <dcterms:created xsi:type="dcterms:W3CDTF">2021-01-25T16:12:16Z</dcterms:created>
  <dcterms:modified xsi:type="dcterms:W3CDTF">2021-01-27T01:10:22Z</dcterms:modified>
</cp:coreProperties>
</file>