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0" r:id="rId2"/>
    <p:sldId id="437" r:id="rId3"/>
    <p:sldId id="268" r:id="rId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F41"/>
    <a:srgbClr val="E87822"/>
    <a:srgbClr val="FFFFFF"/>
    <a:srgbClr val="DBDBDB"/>
    <a:srgbClr val="EDEDED"/>
    <a:srgbClr val="6C1035"/>
    <a:srgbClr val="E8E8E8"/>
    <a:srgbClr val="74777A"/>
    <a:srgbClr val="75787B"/>
    <a:srgbClr val="E5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3CACC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6E7"/>
          </a:solidFill>
        </a:fill>
      </a:tcStyle>
    </a:wholeTbl>
    <a:band2H>
      <a:tcTxStyle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3CACC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chemeClr val="accent5">
              <a:hueOff val="-15428571"/>
              <a:satOff val="-30434"/>
              <a:lumOff val="9019"/>
            </a:schemeClr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0"/>
    <p:restoredTop sz="96405"/>
  </p:normalViewPr>
  <p:slideViewPr>
    <p:cSldViewPr snapToGrid="0" snapToObjects="1">
      <p:cViewPr>
        <p:scale>
          <a:sx n="73" d="100"/>
          <a:sy n="73" d="100"/>
        </p:scale>
        <p:origin x="3056" y="1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2ACD0-DDB6-5F42-9D73-687896C9AF6A}" type="datetimeFigureOut">
              <a:rPr lang="en-US" smtClean="0"/>
              <a:t>1/28/21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C75F-3AC2-F744-8CDC-98F5FE625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7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5449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ackground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pic>
        <p:nvPicPr>
          <p:cNvPr id="3" name="VT-grid-02.png" descr="VT-grid-02.png">
            <a:extLst>
              <a:ext uri="{FF2B5EF4-FFF2-40B4-BE49-F238E27FC236}">
                <a16:creationId xmlns:a16="http://schemas.microsoft.com/office/drawing/2014/main" id="{04173169-BE36-994B-9AE2-DFE098B8A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705" y="6174022"/>
            <a:ext cx="7950605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80661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7279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84493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7246" y="1552615"/>
            <a:ext cx="2501459" cy="222412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321954" y="1757600"/>
            <a:ext cx="1688377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35024" y="3932118"/>
            <a:ext cx="277368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321954" y="3413484"/>
            <a:ext cx="1961899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14" name="pasted-image.pdf" descr="pasted-image.pdf">
            <a:extLst>
              <a:ext uri="{FF2B5EF4-FFF2-40B4-BE49-F238E27FC236}">
                <a16:creationId xmlns:a16="http://schemas.microsoft.com/office/drawing/2014/main" id="{8117D4C5-821B-2E48-A1A4-80929E37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299" y="1326668"/>
            <a:ext cx="225947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5F9A7A8C-D13F-DA49-A2C4-E94036486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284128" y="5146989"/>
            <a:ext cx="225947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01971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7246" y="1552615"/>
            <a:ext cx="2501459" cy="222412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321954" y="1757600"/>
            <a:ext cx="1688377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35024" y="3932118"/>
            <a:ext cx="277368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321954" y="3413484"/>
            <a:ext cx="1961899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419E8387-DE66-4B4B-B62A-5C82B3D8603C}"/>
              </a:ext>
            </a:extLst>
          </p:cNvPr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12" name="VT-grid-02.png" descr="VT-grid-02.png">
            <a:extLst>
              <a:ext uri="{FF2B5EF4-FFF2-40B4-BE49-F238E27FC236}">
                <a16:creationId xmlns:a16="http://schemas.microsoft.com/office/drawing/2014/main" id="{539626D6-3F56-624E-B274-EBF833237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705" y="6174022"/>
            <a:ext cx="7950605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27DF4FBB-E521-D042-8E3B-9D410A86E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299" y="1326668"/>
            <a:ext cx="225947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pdf" descr="pasted-image.pdf">
            <a:extLst>
              <a:ext uri="{FF2B5EF4-FFF2-40B4-BE49-F238E27FC236}">
                <a16:creationId xmlns:a16="http://schemas.microsoft.com/office/drawing/2014/main" id="{9FC52FAF-8EDC-CE43-A279-EA10507637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284128" y="5146989"/>
            <a:ext cx="225947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29280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13720" y="1373267"/>
            <a:ext cx="4414539" cy="39302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6" name="pasted-image.pdf" descr="pasted-image.pdf">
            <a:extLst>
              <a:ext uri="{FF2B5EF4-FFF2-40B4-BE49-F238E27FC236}">
                <a16:creationId xmlns:a16="http://schemas.microsoft.com/office/drawing/2014/main" id="{8B50940D-DB13-7440-A56C-380786D6D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773" y="1147320"/>
            <a:ext cx="225947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 descr="pasted-image.pdf">
            <a:extLst>
              <a:ext uri="{FF2B5EF4-FFF2-40B4-BE49-F238E27FC236}">
                <a16:creationId xmlns:a16="http://schemas.microsoft.com/office/drawing/2014/main" id="{3D43A036-EA63-594C-811B-0A4D40350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128259" y="5303520"/>
            <a:ext cx="225947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361222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13720" y="1373267"/>
            <a:ext cx="4414539" cy="39302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7" name="VT-grid-02.png" descr="VT-grid-02.png">
            <a:extLst>
              <a:ext uri="{FF2B5EF4-FFF2-40B4-BE49-F238E27FC236}">
                <a16:creationId xmlns:a16="http://schemas.microsoft.com/office/drawing/2014/main" id="{71263E00-C9C0-0F41-937F-9C61A9923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705" y="6174022"/>
            <a:ext cx="7950605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traight Connector 57">
            <a:extLst>
              <a:ext uri="{FF2B5EF4-FFF2-40B4-BE49-F238E27FC236}">
                <a16:creationId xmlns:a16="http://schemas.microsoft.com/office/drawing/2014/main" id="{C2DD5C99-46BF-FF4E-AD01-0BEF5D2FDB3D}"/>
              </a:ext>
            </a:extLst>
          </p:cNvPr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B752EE38-C3A2-2546-84E0-1F22D5C42F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773" y="1147320"/>
            <a:ext cx="225947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>
            <a:extLst>
              <a:ext uri="{FF2B5EF4-FFF2-40B4-BE49-F238E27FC236}">
                <a16:creationId xmlns:a16="http://schemas.microsoft.com/office/drawing/2014/main" id="{4C9DCF6B-2C30-CB4E-A381-8CD03AB303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128259" y="5303520"/>
            <a:ext cx="225947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71655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6760" y="689015"/>
            <a:ext cx="8126784" cy="548610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4AF4F311-4DAC-174C-867F-39F507988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813" y="463068"/>
            <a:ext cx="225947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>
            <a:extLst>
              <a:ext uri="{FF2B5EF4-FFF2-40B4-BE49-F238E27FC236}">
                <a16:creationId xmlns:a16="http://schemas.microsoft.com/office/drawing/2014/main" id="{331F298F-2F0E-314D-A68A-C35CDB404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643544" y="6175120"/>
            <a:ext cx="225947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276450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6760" y="689015"/>
            <a:ext cx="2418061" cy="548610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6DA1D3B-17F6-9E4B-8316-E23BD203FE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5483" y="2816614"/>
            <a:ext cx="2418061" cy="33554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6610C5-92B3-BC4F-9CA1-DE4AEFE971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5483" y="689457"/>
            <a:ext cx="2418061" cy="1892379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C2FA0C-3336-BE45-A6A7-C9C319078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08680" y="692670"/>
            <a:ext cx="2942496" cy="334144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11EDC93-FB4D-8A40-B79D-642286325B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08680" y="4321846"/>
            <a:ext cx="2942496" cy="1850206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3E17DDC9-940C-DD46-B4DB-9E63ED9CC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813" y="463068"/>
            <a:ext cx="225947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25C057FC-860B-9C4A-9F15-891D389A4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643544" y="6175120"/>
            <a:ext cx="225947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696493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1A9E0C80-6FB1-F54E-A680-4DDAC9A74543}"/>
              </a:ext>
            </a:extLst>
          </p:cNvPr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67057220-907A-4A45-BF7E-9AD53BA9423A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08609" y="1556339"/>
            <a:ext cx="1719072" cy="1719072"/>
          </a:xfrm>
          <a:prstGeom prst="ellipse">
            <a:avLst/>
          </a:prstGeom>
        </p:spPr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67C8D9E2-B69D-7048-A645-A149D0EA6482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3299790" y="3220440"/>
            <a:ext cx="1719072" cy="1719072"/>
          </a:xfrm>
          <a:prstGeom prst="ellipse">
            <a:avLst/>
          </a:prstGeom>
        </p:spPr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08278E45-934E-0741-8C75-4E4CB404B359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313714" y="2079893"/>
            <a:ext cx="1719072" cy="1719072"/>
          </a:xfrm>
          <a:prstGeom prst="ellipse">
            <a:avLst/>
          </a:prstGeom>
        </p:spPr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0D63077F-0A01-724B-8DEE-B45AC06250F6}"/>
              </a:ext>
            </a:extLst>
          </p:cNvPr>
          <p:cNvSpPr/>
          <p:nvPr userDrawn="1"/>
        </p:nvSpPr>
        <p:spPr>
          <a:xfrm>
            <a:off x="542029" y="1489759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B68EF4ED-FB24-C049-B3A2-F47C34AA766B}"/>
              </a:ext>
            </a:extLst>
          </p:cNvPr>
          <p:cNvSpPr/>
          <p:nvPr userDrawn="1"/>
        </p:nvSpPr>
        <p:spPr>
          <a:xfrm>
            <a:off x="2260026" y="2939429"/>
            <a:ext cx="1069507" cy="75209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89" rIns="34289"/>
          <a:lstStyle/>
          <a:p>
            <a:endParaRPr sz="1350" dirty="0">
              <a:latin typeface="Acherus Grotesque Light" panose="02000505000000020004" pitchFamily="2" charset="77"/>
            </a:endParaRPr>
          </a:p>
        </p:txBody>
      </p:sp>
      <p:sp>
        <p:nvSpPr>
          <p:cNvPr id="19" name="Oval 26">
            <a:extLst>
              <a:ext uri="{FF2B5EF4-FFF2-40B4-BE49-F238E27FC236}">
                <a16:creationId xmlns:a16="http://schemas.microsoft.com/office/drawing/2014/main" id="{501A3315-B6A4-064A-9838-E6EEA880C476}"/>
              </a:ext>
            </a:extLst>
          </p:cNvPr>
          <p:cNvSpPr/>
          <p:nvPr userDrawn="1"/>
        </p:nvSpPr>
        <p:spPr>
          <a:xfrm>
            <a:off x="3228079" y="3153860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E32D7EB3-617C-0F47-BF15-118401D99F46}"/>
              </a:ext>
            </a:extLst>
          </p:cNvPr>
          <p:cNvSpPr/>
          <p:nvPr userDrawn="1"/>
        </p:nvSpPr>
        <p:spPr>
          <a:xfrm flipV="1">
            <a:off x="5018862" y="3246011"/>
            <a:ext cx="1280567" cy="45339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89" rIns="34289"/>
          <a:lstStyle/>
          <a:p>
            <a:endParaRPr sz="1350" dirty="0">
              <a:latin typeface="Acherus Grotesque Light" panose="02000505000000020004" pitchFamily="2" charset="77"/>
            </a:endParaRP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DBBC52A8-0692-2E48-B8E3-73E6F7195315}"/>
              </a:ext>
            </a:extLst>
          </p:cNvPr>
          <p:cNvSpPr/>
          <p:nvPr userDrawn="1"/>
        </p:nvSpPr>
        <p:spPr>
          <a:xfrm>
            <a:off x="6237979" y="2014372"/>
            <a:ext cx="1852233" cy="185223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8513265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/>
          <p:nvPr userDrawn="1"/>
        </p:nvSpPr>
        <p:spPr>
          <a:xfrm>
            <a:off x="7470650" y="6357147"/>
            <a:ext cx="187037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pP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A12731E5-BD52-1A4A-9D53-2BBDAEC1061C}"/>
              </a:ext>
            </a:extLst>
          </p:cNvPr>
          <p:cNvSpPr/>
          <p:nvPr userDrawn="1"/>
        </p:nvSpPr>
        <p:spPr>
          <a:xfrm>
            <a:off x="6450425" y="3608246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3DD0427D-C7BA-5942-AA01-7B3C2E7EDB8B}"/>
              </a:ext>
            </a:extLst>
          </p:cNvPr>
          <p:cNvSpPr/>
          <p:nvPr userDrawn="1"/>
        </p:nvSpPr>
        <p:spPr>
          <a:xfrm>
            <a:off x="531726" y="1475989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B529CB6-940A-184C-B0A7-C0B21F4899FB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598306" y="1542569"/>
            <a:ext cx="1719072" cy="1719072"/>
          </a:xfrm>
          <a:prstGeom prst="ellipse">
            <a:avLst/>
          </a:prstGeom>
        </p:spPr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A243C4C-0868-674D-B156-6A5559A59676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517005" y="3674826"/>
            <a:ext cx="1719072" cy="1719072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0854297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77" r:id="rId3"/>
    <p:sldLayoutId id="2147483668" r:id="rId4"/>
    <p:sldLayoutId id="2147483678" r:id="rId5"/>
    <p:sldLayoutId id="2147483680" r:id="rId6"/>
    <p:sldLayoutId id="2147483681" r:id="rId7"/>
    <p:sldLayoutId id="2147483674" r:id="rId8"/>
    <p:sldLayoutId id="2147483676" r:id="rId9"/>
    <p:sldLayoutId id="2147483679" r:id="rId10"/>
    <p:sldLayoutId id="2147483673" r:id="rId11"/>
    <p:sldLayoutId id="2147483675" r:id="rId12"/>
  </p:sldLayoutIdLst>
  <p:transition spd="med"/>
  <p:hf hdr="0" ftr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bg2"/>
          </a:solidFill>
          <a:uFillTx/>
          <a:latin typeface="Acherus Grotesque"/>
          <a:ea typeface="Acherus Grotesque"/>
          <a:cs typeface="Acherus Grotesque"/>
          <a:sym typeface="Acherus Grotesque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hyperlink" Target="https://commons.wikimedia.org/wiki/File:Soybean_field,_Abbeville_County,_South_Carolina,_USA.jpg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sv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381720" y="0"/>
            <a:ext cx="9144001" cy="6858000"/>
          </a:xfrm>
          <a:prstGeom prst="rect">
            <a:avLst/>
          </a:prstGeom>
        </p:spPr>
      </p:pic>
      <p:sp>
        <p:nvSpPr>
          <p:cNvPr id="335" name="Rectangle"/>
          <p:cNvSpPr/>
          <p:nvPr/>
        </p:nvSpPr>
        <p:spPr>
          <a:xfrm>
            <a:off x="0" y="0"/>
            <a:ext cx="6762281" cy="6858000"/>
          </a:xfrm>
          <a:prstGeom prst="rect">
            <a:avLst/>
          </a:prstGeom>
          <a:solidFill>
            <a:srgbClr val="861F41">
              <a:alpha val="8400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E45E7BD3-66B1-FB4B-B16D-4EC739BB5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95" y="1247015"/>
            <a:ext cx="172359" cy="17236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RESENTATION TITLE GOES HERE">
            <a:extLst>
              <a:ext uri="{FF2B5EF4-FFF2-40B4-BE49-F238E27FC236}">
                <a16:creationId xmlns:a16="http://schemas.microsoft.com/office/drawing/2014/main" id="{F4413DA2-0208-9F40-B55D-1F82C0A7CB3B}"/>
              </a:ext>
            </a:extLst>
          </p:cNvPr>
          <p:cNvSpPr/>
          <p:nvPr/>
        </p:nvSpPr>
        <p:spPr>
          <a:xfrm>
            <a:off x="210475" y="3071016"/>
            <a:ext cx="5743761" cy="1099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758951">
              <a:lnSpc>
                <a:spcPct val="90000"/>
              </a:lnSpc>
              <a:defRPr sz="5312" spc="265">
                <a:solidFill>
                  <a:schemeClr val="accent5">
                    <a:hueOff val="-15428571"/>
                    <a:satOff val="-30434"/>
                    <a:lumOff val="9019"/>
                  </a:schemeClr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4050" spc="450" dirty="0">
                <a:solidFill>
                  <a:schemeClr val="bg1"/>
                </a:solidFill>
                <a:latin typeface="Acherus Grotesque Medium" panose="02000505000000020004" pitchFamily="2" charset="77"/>
              </a:rPr>
              <a:t>Soybean Maturity Group IV and V Response to Seeding Rate in Virginia</a:t>
            </a:r>
          </a:p>
        </p:txBody>
      </p:sp>
      <p:sp>
        <p:nvSpPr>
          <p:cNvPr id="15" name="Professor Albert Einstein June 23, 2018">
            <a:extLst>
              <a:ext uri="{FF2B5EF4-FFF2-40B4-BE49-F238E27FC236}">
                <a16:creationId xmlns:a16="http://schemas.microsoft.com/office/drawing/2014/main" id="{8D0368D4-7965-DD40-8125-65C0E88E85E3}"/>
              </a:ext>
            </a:extLst>
          </p:cNvPr>
          <p:cNvSpPr/>
          <p:nvPr/>
        </p:nvSpPr>
        <p:spPr>
          <a:xfrm>
            <a:off x="254917" y="4610565"/>
            <a:ext cx="604428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cap="all" spc="225" dirty="0">
                <a:solidFill>
                  <a:srgbClr val="E87822"/>
                </a:solidFill>
                <a:latin typeface="Acherus Grotesque Light" panose="02000505000000020004" pitchFamily="2" charset="77"/>
                <a:ea typeface="Acherus Grotesque" charset="0"/>
                <a:cs typeface="Acherus Grotesque" charset="0"/>
              </a:rPr>
              <a:t>Lindsey Bowers - M.s. Candidate</a:t>
            </a:r>
          </a:p>
          <a:p>
            <a:pPr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cap="all" spc="225" dirty="0">
                <a:solidFill>
                  <a:srgbClr val="E87822"/>
                </a:solidFill>
                <a:latin typeface="Acherus Grotesque Light" panose="02000505000000020004" pitchFamily="2" charset="77"/>
                <a:ea typeface="Acherus Grotesque" charset="0"/>
                <a:cs typeface="Acherus Grotesque" charset="0"/>
              </a:rPr>
              <a:t>Dr. David L. Holshouser</a:t>
            </a:r>
          </a:p>
        </p:txBody>
      </p:sp>
      <p:sp>
        <p:nvSpPr>
          <p:cNvPr id="16" name="Professor Albert Einstein June 23, 2018">
            <a:extLst>
              <a:ext uri="{FF2B5EF4-FFF2-40B4-BE49-F238E27FC236}">
                <a16:creationId xmlns:a16="http://schemas.microsoft.com/office/drawing/2014/main" id="{5527AB94-C69B-2D43-9FA0-5F33D3D7F99A}"/>
              </a:ext>
            </a:extLst>
          </p:cNvPr>
          <p:cNvSpPr/>
          <p:nvPr/>
        </p:nvSpPr>
        <p:spPr>
          <a:xfrm>
            <a:off x="254917" y="6331124"/>
            <a:ext cx="574376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cap="all" spc="225" dirty="0">
                <a:solidFill>
                  <a:schemeClr val="bg1"/>
                </a:solidFill>
                <a:latin typeface="Acherus Grotesque Light" panose="02000505000000020004" pitchFamily="2" charset="77"/>
                <a:ea typeface="Acherus Grotesque" charset="0"/>
                <a:cs typeface="Acherus Grotesque" charset="0"/>
              </a:rPr>
              <a:t>2021 ASA Southern Regional Branch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3F740-704B-1B44-AA0F-484587FE6C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36" y="2914650"/>
            <a:ext cx="1954531" cy="1028700"/>
          </a:xfrm>
          <a:prstGeom prst="rect">
            <a:avLst/>
          </a:prstGeom>
        </p:spPr>
      </p:pic>
      <p:pic>
        <p:nvPicPr>
          <p:cNvPr id="2" name="Intro">
            <a:hlinkClick r:id="" action="ppaction://media"/>
            <a:extLst>
              <a:ext uri="{FF2B5EF4-FFF2-40B4-BE49-F238E27FC236}">
                <a16:creationId xmlns:a16="http://schemas.microsoft.com/office/drawing/2014/main" id="{3B8381C5-8B62-4650-BE95-830B47922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53431" y="369966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 advClick="0" advTm="4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66935D-D065-BD4C-B20E-5A1510EA5F63}"/>
              </a:ext>
            </a:extLst>
          </p:cNvPr>
          <p:cNvSpPr/>
          <p:nvPr/>
        </p:nvSpPr>
        <p:spPr>
          <a:xfrm>
            <a:off x="0" y="0"/>
            <a:ext cx="9144000" cy="82905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558D44-0246-4248-9ED9-590A1B265896}"/>
              </a:ext>
            </a:extLst>
          </p:cNvPr>
          <p:cNvCxnSpPr>
            <a:cxnSpLocks/>
          </p:cNvCxnSpPr>
          <p:nvPr/>
        </p:nvCxnSpPr>
        <p:spPr>
          <a:xfrm rot="5400000" flipH="1">
            <a:off x="2377440" y="3425537"/>
            <a:ext cx="4389120" cy="6927"/>
          </a:xfrm>
          <a:prstGeom prst="line">
            <a:avLst/>
          </a:prstGeom>
          <a:ln>
            <a:solidFill>
              <a:srgbClr val="E8E8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25FC8E0-8A45-C14D-9DFC-90AC1A277AB1}"/>
              </a:ext>
            </a:extLst>
          </p:cNvPr>
          <p:cNvSpPr txBox="1"/>
          <p:nvPr/>
        </p:nvSpPr>
        <p:spPr>
          <a:xfrm>
            <a:off x="343509" y="1031226"/>
            <a:ext cx="3968496" cy="5875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lvl="0" indent="-342900">
              <a:lnSpc>
                <a:spcPct val="107000"/>
              </a:lnSpc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Research conducted at 20 site-years from 2017-20 across Virginia (Figure 1). </a:t>
            </a:r>
          </a:p>
          <a:p>
            <a:pPr marL="342900" lvl="0" indent="-342900">
              <a:lnSpc>
                <a:spcPct val="107000"/>
              </a:lnSpc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Seeding Rate (1000/ha):</a:t>
            </a:r>
          </a:p>
          <a:p>
            <a:pPr marL="742950" lvl="1" indent="-285750">
              <a:lnSpc>
                <a:spcPct val="107000"/>
              </a:lnSpc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Full-season: 74, 148, 222, 297, 371, and 445.</a:t>
            </a:r>
          </a:p>
          <a:p>
            <a:pPr marL="742950" lvl="1" indent="-285750">
              <a:lnSpc>
                <a:spcPct val="107000"/>
              </a:lnSpc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Double-crop: 198, 297, 395, 494, 544, and 593.</a:t>
            </a:r>
          </a:p>
          <a:p>
            <a:pPr marL="342900" lvl="0" indent="-342900">
              <a:lnSpc>
                <a:spcPct val="107000"/>
              </a:lnSpc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Randomized complete block (RCB) with 4 replications.</a:t>
            </a:r>
          </a:p>
          <a:p>
            <a:pPr marL="342900" lvl="0" indent="-342900">
              <a:lnSpc>
                <a:spcPct val="107000"/>
              </a:lnSpc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Asgrow Varieties with MG:</a:t>
            </a:r>
          </a:p>
          <a:p>
            <a:pPr marL="742950" lvl="1" indent="-285750">
              <a:lnSpc>
                <a:spcPct val="107000"/>
              </a:lnSpc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MG IV: AG47X6, AG48X7, and AG48X9.</a:t>
            </a:r>
          </a:p>
          <a:p>
            <a:pPr marL="742950" lvl="1" indent="-285750">
              <a:lnSpc>
                <a:spcPct val="107000"/>
              </a:lnSpc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MG V: AG 52X9, AG54X6, AG56X8, and AG58X9.</a:t>
            </a:r>
          </a:p>
          <a:p>
            <a:pPr marL="342900" lvl="0" indent="-342900">
              <a:lnSpc>
                <a:spcPct val="107000"/>
              </a:lnSpc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subjected to analysis of variance and interaction between site, seeding rate, and maturity group determined.  </a:t>
            </a:r>
          </a:p>
          <a:p>
            <a:pPr marL="342900" lvl="0" indent="-342900">
              <a:lnSpc>
                <a:spcPct val="107000"/>
              </a:lnSpc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Soybean yield regressed on plant population density (PPD) using linear regression techniques across sites.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Relative yield regressed on Area Under Normal Difference Vegetative Index (NDVI) Curve (AUNDVIC) with linear regression techniques.</a:t>
            </a:r>
          </a:p>
        </p:txBody>
      </p:sp>
      <p:sp>
        <p:nvSpPr>
          <p:cNvPr id="8" name="MEET OUR TEAM">
            <a:extLst>
              <a:ext uri="{FF2B5EF4-FFF2-40B4-BE49-F238E27FC236}">
                <a16:creationId xmlns:a16="http://schemas.microsoft.com/office/drawing/2014/main" id="{3853B985-3F65-554A-AD53-9A33E0488FE4}"/>
              </a:ext>
            </a:extLst>
          </p:cNvPr>
          <p:cNvSpPr/>
          <p:nvPr/>
        </p:nvSpPr>
        <p:spPr>
          <a:xfrm>
            <a:off x="343509" y="208728"/>
            <a:ext cx="8463909" cy="4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r>
              <a:rPr lang="en-US" sz="4000" spc="300" dirty="0">
                <a:solidFill>
                  <a:schemeClr val="bg1"/>
                </a:solidFill>
                <a:latin typeface="Acherus Grotesque Medium" panose="02000505000000020004" pitchFamily="2" charset="77"/>
              </a:rPr>
              <a:t>Materials &amp; Methods</a:t>
            </a:r>
            <a:endParaRPr sz="4000" spc="300" dirty="0">
              <a:solidFill>
                <a:schemeClr val="bg1"/>
              </a:solidFill>
              <a:latin typeface="Acherus Grotesque Medium" panose="02000505000000020004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E87480-93DD-4D9C-876B-AFD988DB9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995" y="4137685"/>
            <a:ext cx="4269429" cy="1983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4E2ED-57BC-4D8E-A518-AD5A76DC7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4" y="1282464"/>
            <a:ext cx="3878224" cy="2646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3C309A-2FF3-450A-9917-71A1A69DC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455" y="1638927"/>
            <a:ext cx="224104" cy="21456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0F1D71-578C-4366-801A-DF8967C73569}"/>
              </a:ext>
            </a:extLst>
          </p:cNvPr>
          <p:cNvSpPr txBox="1"/>
          <p:nvPr/>
        </p:nvSpPr>
        <p:spPr>
          <a:xfrm>
            <a:off x="4929194" y="842904"/>
            <a:ext cx="39684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rgbClr val="861F41"/>
                </a:solidFill>
              </a:rPr>
              <a:t>Figure 1. Location and site-year of experiments in the state of Virginia between 2017-20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861F41"/>
              </a:solidFill>
              <a:effectLst/>
              <a:uFillTx/>
              <a:sym typeface="Calibri"/>
            </a:endParaRPr>
          </a:p>
        </p:txBody>
      </p:sp>
      <p:pic>
        <p:nvPicPr>
          <p:cNvPr id="5" name="M&amp;M">
            <a:hlinkClick r:id="" action="ppaction://media"/>
            <a:extLst>
              <a:ext uri="{FF2B5EF4-FFF2-40B4-BE49-F238E27FC236}">
                <a16:creationId xmlns:a16="http://schemas.microsoft.com/office/drawing/2014/main" id="{9CF99D2C-FA73-43B4-870A-301A46FADB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1167.368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94153"/>
      </p:ext>
    </p:extLst>
  </p:cSld>
  <p:clrMapOvr>
    <a:masterClrMapping/>
  </p:clrMapOvr>
  <p:transition spd="med" advClick="0" advTm="7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traight Connector 55"/>
          <p:cNvSpPr/>
          <p:nvPr/>
        </p:nvSpPr>
        <p:spPr>
          <a:xfrm flipH="1">
            <a:off x="6027987" y="2176926"/>
            <a:ext cx="1" cy="3629546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307" name="Straight Connector 55"/>
          <p:cNvSpPr/>
          <p:nvPr/>
        </p:nvSpPr>
        <p:spPr>
          <a:xfrm flipH="1">
            <a:off x="3116013" y="2176926"/>
            <a:ext cx="1" cy="3629546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981E5A-12CC-1746-9A9C-19C887809267}"/>
              </a:ext>
            </a:extLst>
          </p:cNvPr>
          <p:cNvGrpSpPr/>
          <p:nvPr/>
        </p:nvGrpSpPr>
        <p:grpSpPr>
          <a:xfrm>
            <a:off x="430224" y="2396065"/>
            <a:ext cx="2476241" cy="3191264"/>
            <a:chOff x="430224" y="2272571"/>
            <a:chExt cx="2476241" cy="3191264"/>
          </a:xfrm>
        </p:grpSpPr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FEA25067-F2D1-F649-BFF5-35526BC767AC}"/>
                </a:ext>
              </a:extLst>
            </p:cNvPr>
            <p:cNvSpPr/>
            <p:nvPr/>
          </p:nvSpPr>
          <p:spPr>
            <a:xfrm>
              <a:off x="839113" y="2341151"/>
              <a:ext cx="1714500" cy="17145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chemeClr val="accent2"/>
                  </a:solidFill>
                </a:defRPr>
              </a:pPr>
              <a:endParaRPr sz="1350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74E9F995-A7EA-6C48-B5CF-D68E384C022C}"/>
                </a:ext>
              </a:extLst>
            </p:cNvPr>
            <p:cNvSpPr/>
            <p:nvPr/>
          </p:nvSpPr>
          <p:spPr>
            <a:xfrm>
              <a:off x="770533" y="2272571"/>
              <a:ext cx="1851660" cy="1851660"/>
            </a:xfrm>
            <a:prstGeom prst="ellipse">
              <a:avLst/>
            </a:prstGeom>
            <a:noFill/>
            <a:ln w="9525" cap="flat">
              <a:solidFill>
                <a:schemeClr val="accent2"/>
              </a:solidFill>
              <a:prstDash val="dash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chemeClr val="accent2"/>
                  </a:solidFill>
                </a:defRPr>
              </a:pPr>
              <a:endParaRPr sz="1350"/>
            </a:p>
          </p:txBody>
        </p:sp>
        <p:pic>
          <p:nvPicPr>
            <p:cNvPr id="291" name="Picture 16" descr="Pla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4511" y="2573029"/>
              <a:ext cx="1172327" cy="11723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41FF01-FE9C-E04F-8E42-171E2786B2F1}"/>
                </a:ext>
              </a:extLst>
            </p:cNvPr>
            <p:cNvGrpSpPr/>
            <p:nvPr/>
          </p:nvGrpSpPr>
          <p:grpSpPr>
            <a:xfrm>
              <a:off x="430224" y="4389701"/>
              <a:ext cx="2476241" cy="1074134"/>
              <a:chOff x="643447" y="4498701"/>
              <a:chExt cx="3301654" cy="1432178"/>
            </a:xfrm>
          </p:grpSpPr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F7DA6B51-852E-004B-9D8C-B607E557150D}"/>
                  </a:ext>
                </a:extLst>
              </p:cNvPr>
              <p:cNvSpPr/>
              <p:nvPr/>
            </p:nvSpPr>
            <p:spPr>
              <a:xfrm>
                <a:off x="643448" y="4498701"/>
                <a:ext cx="3301653" cy="4514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rIns="34289">
                <a:spAutoFit/>
              </a:bodyPr>
              <a:lstStyle>
                <a:lvl1pPr>
                  <a:defRPr sz="1400" spc="200">
                    <a:latin typeface="Acherus Grotesque"/>
                    <a:ea typeface="Acherus Grotesque"/>
                    <a:cs typeface="Acherus Grotesque"/>
                    <a:sym typeface="Acherus Grotesque"/>
                  </a:defRPr>
                </a:lvl1pPr>
              </a:lstStyle>
              <a:p>
                <a:pPr algn="ctr"/>
                <a:r>
                  <a:rPr lang="en-US" sz="1600" spc="225" dirty="0">
                    <a:solidFill>
                      <a:schemeClr val="tx1"/>
                    </a:solidFill>
                    <a:latin typeface="Acherus Grotesque Light" panose="02000505000000020004" pitchFamily="2" charset="77"/>
                  </a:rPr>
                  <a:t>Full-Season MAX</a:t>
                </a:r>
                <a:endParaRPr sz="1600" spc="225" dirty="0">
                  <a:solidFill>
                    <a:schemeClr val="tx1"/>
                  </a:solidFill>
                  <a:latin typeface="Acherus Grotesque Light" panose="02000505000000020004" pitchFamily="2" charset="77"/>
                </a:endParaRPr>
              </a:p>
            </p:txBody>
          </p:sp>
          <p:sp>
            <p:nvSpPr>
              <p:cNvPr id="32" name="TextBox 20">
                <a:extLst>
                  <a:ext uri="{FF2B5EF4-FFF2-40B4-BE49-F238E27FC236}">
                    <a16:creationId xmlns:a16="http://schemas.microsoft.com/office/drawing/2014/main" id="{CEA7E747-0F5E-CB46-B61C-1A32EE4707FC}"/>
                  </a:ext>
                </a:extLst>
              </p:cNvPr>
              <p:cNvSpPr/>
              <p:nvPr/>
            </p:nvSpPr>
            <p:spPr>
              <a:xfrm>
                <a:off x="643447" y="5038327"/>
                <a:ext cx="3301654" cy="89255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rIns="34289">
                <a:spAutoFit/>
              </a:bodyPr>
              <a:lstStyle>
                <a:lvl1pPr>
                  <a:defRPr sz="1200">
                    <a:solidFill>
                      <a:srgbClr val="585C5E"/>
                    </a:solidFill>
                    <a:latin typeface="Crimson Text Roman"/>
                    <a:ea typeface="Crimson Text Roman"/>
                    <a:cs typeface="Crimson Text Roman"/>
                    <a:sym typeface="Crimson Text Roman"/>
                  </a:defRPr>
                </a:lvl1pPr>
              </a:lstStyle>
              <a:p>
                <a:pPr algn="ctr"/>
                <a:r>
                  <a:rPr lang="en-US" sz="1875" dirty="0">
                    <a:solidFill>
                      <a:schemeClr val="tx2"/>
                    </a:solidFill>
                  </a:rPr>
                  <a:t>Yield was maximized at 150-200k/ha.</a:t>
                </a:r>
                <a:r>
                  <a:rPr sz="1875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FFF50C-7244-174C-935D-B5A5FA02B490}"/>
              </a:ext>
            </a:extLst>
          </p:cNvPr>
          <p:cNvGrpSpPr/>
          <p:nvPr/>
        </p:nvGrpSpPr>
        <p:grpSpPr>
          <a:xfrm>
            <a:off x="3333880" y="2413449"/>
            <a:ext cx="2476241" cy="3156497"/>
            <a:chOff x="3333880" y="2307338"/>
            <a:chExt cx="2476241" cy="3156497"/>
          </a:xfrm>
        </p:grpSpPr>
        <p:sp>
          <p:nvSpPr>
            <p:cNvPr id="292" name="Oval 25"/>
            <p:cNvSpPr/>
            <p:nvPr/>
          </p:nvSpPr>
          <p:spPr>
            <a:xfrm>
              <a:off x="3714750" y="2375918"/>
              <a:ext cx="1714500" cy="17145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chemeClr val="accent2"/>
                  </a:solidFill>
                </a:defRPr>
              </a:pPr>
              <a:endParaRPr sz="1350"/>
            </a:p>
          </p:txBody>
        </p:sp>
        <p:sp>
          <p:nvSpPr>
            <p:cNvPr id="293" name="Oval 26"/>
            <p:cNvSpPr/>
            <p:nvPr/>
          </p:nvSpPr>
          <p:spPr>
            <a:xfrm>
              <a:off x="3646170" y="2307338"/>
              <a:ext cx="1851660" cy="1851660"/>
            </a:xfrm>
            <a:prstGeom prst="ellipse">
              <a:avLst/>
            </a:prstGeom>
            <a:noFill/>
            <a:ln w="9525" cap="flat">
              <a:solidFill>
                <a:schemeClr val="accent2"/>
              </a:solidFill>
              <a:prstDash val="dash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chemeClr val="accent2"/>
                  </a:solidFill>
                </a:defRPr>
              </a:pPr>
              <a:endParaRPr sz="1350"/>
            </a:p>
          </p:txBody>
        </p:sp>
        <p:pic>
          <p:nvPicPr>
            <p:cNvPr id="299" name="Picture 58" descr="Grai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67723" y="2657320"/>
              <a:ext cx="1008554" cy="100855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060D95-472A-A04B-B512-F665298DA327}"/>
                </a:ext>
              </a:extLst>
            </p:cNvPr>
            <p:cNvGrpSpPr/>
            <p:nvPr/>
          </p:nvGrpSpPr>
          <p:grpSpPr>
            <a:xfrm>
              <a:off x="3333880" y="4389701"/>
              <a:ext cx="2476241" cy="1074134"/>
              <a:chOff x="4526078" y="4498701"/>
              <a:chExt cx="3301654" cy="1432178"/>
            </a:xfrm>
          </p:grpSpPr>
          <p:sp>
            <p:nvSpPr>
              <p:cNvPr id="35" name="TextBox 5">
                <a:extLst>
                  <a:ext uri="{FF2B5EF4-FFF2-40B4-BE49-F238E27FC236}">
                    <a16:creationId xmlns:a16="http://schemas.microsoft.com/office/drawing/2014/main" id="{BF208A79-CCA6-5A43-8E9C-BCE65019C006}"/>
                  </a:ext>
                </a:extLst>
              </p:cNvPr>
              <p:cNvSpPr/>
              <p:nvPr/>
            </p:nvSpPr>
            <p:spPr>
              <a:xfrm>
                <a:off x="4526079" y="4498701"/>
                <a:ext cx="3301653" cy="4514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rIns="34289">
                <a:spAutoFit/>
              </a:bodyPr>
              <a:lstStyle>
                <a:lvl1pPr>
                  <a:defRPr sz="1400" spc="200">
                    <a:latin typeface="Acherus Grotesque"/>
                    <a:ea typeface="Acherus Grotesque"/>
                    <a:cs typeface="Acherus Grotesque"/>
                    <a:sym typeface="Acherus Grotesque"/>
                  </a:defRPr>
                </a:lvl1pPr>
              </a:lstStyle>
              <a:p>
                <a:pPr algn="ctr"/>
                <a:r>
                  <a:rPr lang="en-US" sz="1600" spc="225" dirty="0">
                    <a:solidFill>
                      <a:schemeClr val="tx1"/>
                    </a:solidFill>
                    <a:latin typeface="Acherus Grotesque Light" panose="02000505000000020004" pitchFamily="2" charset="77"/>
                  </a:rPr>
                  <a:t>Double-Crop MAX</a:t>
                </a:r>
                <a:endParaRPr sz="1600" spc="225" dirty="0">
                  <a:solidFill>
                    <a:schemeClr val="tx1"/>
                  </a:solidFill>
                  <a:latin typeface="Acherus Grotesque Light" panose="02000505000000020004" pitchFamily="2" charset="77"/>
                </a:endParaRPr>
              </a:p>
            </p:txBody>
          </p:sp>
          <p:sp>
            <p:nvSpPr>
              <p:cNvPr id="36" name="TextBox 20">
                <a:extLst>
                  <a:ext uri="{FF2B5EF4-FFF2-40B4-BE49-F238E27FC236}">
                    <a16:creationId xmlns:a16="http://schemas.microsoft.com/office/drawing/2014/main" id="{7E45CF5C-C784-8E48-B1E2-E4D9630AB833}"/>
                  </a:ext>
                </a:extLst>
              </p:cNvPr>
              <p:cNvSpPr/>
              <p:nvPr/>
            </p:nvSpPr>
            <p:spPr>
              <a:xfrm>
                <a:off x="4526078" y="5038327"/>
                <a:ext cx="3301654" cy="89255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rIns="34289">
                <a:spAutoFit/>
              </a:bodyPr>
              <a:lstStyle>
                <a:lvl1pPr>
                  <a:defRPr sz="1200">
                    <a:solidFill>
                      <a:srgbClr val="585C5E"/>
                    </a:solidFill>
                    <a:latin typeface="Crimson Text Roman"/>
                    <a:ea typeface="Crimson Text Roman"/>
                    <a:cs typeface="Crimson Text Roman"/>
                    <a:sym typeface="Crimson Text Roman"/>
                  </a:defRPr>
                </a:lvl1pPr>
              </a:lstStyle>
              <a:p>
                <a:pPr algn="ctr"/>
                <a:r>
                  <a:rPr lang="en-US" sz="1875" dirty="0">
                    <a:solidFill>
                      <a:schemeClr val="tx2"/>
                    </a:solidFill>
                  </a:rPr>
                  <a:t>Yield was maximized at 300-400k/ha.</a:t>
                </a:r>
                <a:endParaRPr sz="1875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29205A-4E51-4142-BFA5-ABBE78F5EDF2}"/>
              </a:ext>
            </a:extLst>
          </p:cNvPr>
          <p:cNvGrpSpPr/>
          <p:nvPr/>
        </p:nvGrpSpPr>
        <p:grpSpPr>
          <a:xfrm>
            <a:off x="6237535" y="2396065"/>
            <a:ext cx="2476241" cy="3191261"/>
            <a:chOff x="6237535" y="2272571"/>
            <a:chExt cx="2476241" cy="3191261"/>
          </a:xfrm>
        </p:grpSpPr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054AB048-7EC5-254E-95D9-F5C3DC62DCA6}"/>
                </a:ext>
              </a:extLst>
            </p:cNvPr>
            <p:cNvSpPr/>
            <p:nvPr/>
          </p:nvSpPr>
          <p:spPr>
            <a:xfrm>
              <a:off x="6590387" y="2341151"/>
              <a:ext cx="1714500" cy="17145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chemeClr val="accent2"/>
                  </a:solidFill>
                </a:defRPr>
              </a:pPr>
              <a:endParaRPr sz="1350"/>
            </a:p>
          </p:txBody>
        </p:sp>
        <p:sp>
          <p:nvSpPr>
            <p:cNvPr id="39" name="Oval 26">
              <a:extLst>
                <a:ext uri="{FF2B5EF4-FFF2-40B4-BE49-F238E27FC236}">
                  <a16:creationId xmlns:a16="http://schemas.microsoft.com/office/drawing/2014/main" id="{6EE34B56-0701-7B4C-BA7C-5456E1C96E5F}"/>
                </a:ext>
              </a:extLst>
            </p:cNvPr>
            <p:cNvSpPr/>
            <p:nvPr/>
          </p:nvSpPr>
          <p:spPr>
            <a:xfrm>
              <a:off x="6521807" y="2272571"/>
              <a:ext cx="1851660" cy="1851660"/>
            </a:xfrm>
            <a:prstGeom prst="ellipse">
              <a:avLst/>
            </a:prstGeom>
            <a:noFill/>
            <a:ln w="9525" cap="flat">
              <a:solidFill>
                <a:schemeClr val="accent2"/>
              </a:solidFill>
              <a:prstDash val="dash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chemeClr val="accent2"/>
                  </a:solidFill>
                </a:defRPr>
              </a:pPr>
              <a:endParaRPr sz="1350"/>
            </a:p>
          </p:txBody>
        </p:sp>
        <p:pic>
          <p:nvPicPr>
            <p:cNvPr id="303" name="Picture 65" descr="Statistic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44717" y="2695481"/>
              <a:ext cx="1005840" cy="100584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BC4FB1-EE59-6147-9FF5-12B53DF87350}"/>
                </a:ext>
              </a:extLst>
            </p:cNvPr>
            <p:cNvGrpSpPr/>
            <p:nvPr/>
          </p:nvGrpSpPr>
          <p:grpSpPr>
            <a:xfrm>
              <a:off x="6237535" y="4389698"/>
              <a:ext cx="2476241" cy="1074134"/>
              <a:chOff x="8408709" y="4498701"/>
              <a:chExt cx="3301654" cy="1432179"/>
            </a:xfrm>
          </p:grpSpPr>
          <p:sp>
            <p:nvSpPr>
              <p:cNvPr id="37" name="TextBox 5">
                <a:extLst>
                  <a:ext uri="{FF2B5EF4-FFF2-40B4-BE49-F238E27FC236}">
                    <a16:creationId xmlns:a16="http://schemas.microsoft.com/office/drawing/2014/main" id="{FEDD24C0-61F4-8B43-80C3-2DBBFDE7E596}"/>
                  </a:ext>
                </a:extLst>
              </p:cNvPr>
              <p:cNvSpPr/>
              <p:nvPr/>
            </p:nvSpPr>
            <p:spPr>
              <a:xfrm>
                <a:off x="8408710" y="4498701"/>
                <a:ext cx="3301653" cy="4514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rIns="34289">
                <a:spAutoFit/>
              </a:bodyPr>
              <a:lstStyle>
                <a:lvl1pPr>
                  <a:defRPr sz="1400" spc="200">
                    <a:latin typeface="Acherus Grotesque"/>
                    <a:ea typeface="Acherus Grotesque"/>
                    <a:cs typeface="Acherus Grotesque"/>
                    <a:sym typeface="Acherus Grotesque"/>
                  </a:defRPr>
                </a:lvl1pPr>
              </a:lstStyle>
              <a:p>
                <a:pPr algn="ctr"/>
                <a:r>
                  <a:rPr lang="en-US" sz="1600" spc="225" dirty="0">
                    <a:solidFill>
                      <a:schemeClr val="tx1"/>
                    </a:solidFill>
                    <a:latin typeface="Acherus Grotesque Light" panose="02000505000000020004" pitchFamily="2" charset="77"/>
                  </a:rPr>
                  <a:t>Leaf Area Index</a:t>
                </a:r>
                <a:endParaRPr sz="1600" spc="225" dirty="0">
                  <a:solidFill>
                    <a:schemeClr val="tx1"/>
                  </a:solidFill>
                  <a:latin typeface="Acherus Grotesque Light" panose="02000505000000020004" pitchFamily="2" charset="77"/>
                </a:endParaRPr>
              </a:p>
            </p:txBody>
          </p:sp>
          <p:sp>
            <p:nvSpPr>
              <p:cNvPr id="38" name="TextBox 20">
                <a:extLst>
                  <a:ext uri="{FF2B5EF4-FFF2-40B4-BE49-F238E27FC236}">
                    <a16:creationId xmlns:a16="http://schemas.microsoft.com/office/drawing/2014/main" id="{8E7CA503-7CC5-874F-94C5-7368DA4A8928}"/>
                  </a:ext>
                </a:extLst>
              </p:cNvPr>
              <p:cNvSpPr/>
              <p:nvPr/>
            </p:nvSpPr>
            <p:spPr>
              <a:xfrm>
                <a:off x="8408709" y="5038328"/>
                <a:ext cx="3301654" cy="89255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rIns="34289">
                <a:spAutoFit/>
              </a:bodyPr>
              <a:lstStyle>
                <a:lvl1pPr>
                  <a:defRPr sz="1200">
                    <a:solidFill>
                      <a:srgbClr val="585C5E"/>
                    </a:solidFill>
                    <a:latin typeface="Crimson Text Roman"/>
                    <a:ea typeface="Crimson Text Roman"/>
                    <a:cs typeface="Crimson Text Roman"/>
                    <a:sym typeface="Crimson Text Roman"/>
                  </a:defRPr>
                </a:lvl1pPr>
              </a:lstStyle>
              <a:p>
                <a:pPr algn="ctr"/>
                <a:r>
                  <a:rPr lang="en-US" sz="1875" dirty="0">
                    <a:solidFill>
                      <a:schemeClr val="tx2"/>
                    </a:solidFill>
                  </a:rPr>
                  <a:t>NDVI related to yield across all sites.</a:t>
                </a:r>
                <a:endParaRPr sz="1875" dirty="0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24" name="pasted-image.pdf" descr="pasted-image.pdf">
            <a:extLst>
              <a:ext uri="{FF2B5EF4-FFF2-40B4-BE49-F238E27FC236}">
                <a16:creationId xmlns:a16="http://schemas.microsoft.com/office/drawing/2014/main" id="{9BF5EFF8-7C53-1B40-BAD8-F5E33FE9BB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376" y="858944"/>
            <a:ext cx="170623" cy="17062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MEET OUR TEAM">
            <a:extLst>
              <a:ext uri="{FF2B5EF4-FFF2-40B4-BE49-F238E27FC236}">
                <a16:creationId xmlns:a16="http://schemas.microsoft.com/office/drawing/2014/main" id="{13BBF82C-AF29-5949-B370-B9BA5ACE5A67}"/>
              </a:ext>
            </a:extLst>
          </p:cNvPr>
          <p:cNvSpPr/>
          <p:nvPr/>
        </p:nvSpPr>
        <p:spPr>
          <a:xfrm>
            <a:off x="634999" y="1029566"/>
            <a:ext cx="5491869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r>
              <a:rPr lang="en-US" sz="3300" spc="45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Results</a:t>
            </a:r>
            <a:endParaRPr sz="3300" spc="45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  <p:pic>
        <p:nvPicPr>
          <p:cNvPr id="9" name="Audio Recording Jan 28, 2021 at 10:00:12 PM" descr="Audio Recording Jan 28, 2021 at 10:00:12 PM">
            <a:hlinkClick r:id="" action="ppaction://media"/>
            <a:extLst>
              <a:ext uri="{FF2B5EF4-FFF2-40B4-BE49-F238E27FC236}">
                <a16:creationId xmlns:a16="http://schemas.microsoft.com/office/drawing/2014/main" id="{CB431DF2-36F2-2546-BC9B-0A58ED835C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.833" end="338.442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Click="0" advTm="5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6C1035"/>
      </a:dk1>
      <a:lt1>
        <a:srgbClr val="5C6C66"/>
      </a:lt1>
      <a:dk2>
        <a:srgbClr val="A7A7A7"/>
      </a:dk2>
      <a:lt2>
        <a:srgbClr val="535353"/>
      </a:lt2>
      <a:accent1>
        <a:srgbClr val="6C1035"/>
      </a:accent1>
      <a:accent2>
        <a:srgbClr val="E57631"/>
      </a:accent2>
      <a:accent3>
        <a:srgbClr val="A5A5A5"/>
      </a:accent3>
      <a:accent4>
        <a:srgbClr val="417C79"/>
      </a:accent4>
      <a:accent5>
        <a:srgbClr val="E5E1EF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Eddy Proposals</Template>
  <TotalTime>8870</TotalTime>
  <Words>227</Words>
  <Application>Microsoft Macintosh PowerPoint</Application>
  <PresentationFormat>On-screen Show (4:3)</PresentationFormat>
  <Paragraphs>24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Acherus Grotesque</vt:lpstr>
      <vt:lpstr>Acherus Grotesque Light</vt:lpstr>
      <vt:lpstr>Acherus Grotesque Medium</vt:lpstr>
      <vt:lpstr>Arial</vt:lpstr>
      <vt:lpstr>Calibri</vt:lpstr>
      <vt:lpstr>Calibri Light</vt:lpstr>
      <vt:lpstr>Crimson Text Roman</vt:lpstr>
      <vt:lpstr>Symbol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Bowers, Lindsey</dc:creator>
  <cp:lastModifiedBy>Bowers, Lindsey</cp:lastModifiedBy>
  <cp:revision>411</cp:revision>
  <cp:lastPrinted>2018-11-06T14:35:02Z</cp:lastPrinted>
  <dcterms:modified xsi:type="dcterms:W3CDTF">2021-01-29T03:08:12Z</dcterms:modified>
</cp:coreProperties>
</file>