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"/>
  </p:notesMasterIdLst>
  <p:handoutMasterIdLst>
    <p:handoutMasterId r:id="rId6"/>
  </p:handoutMasterIdLst>
  <p:sldIdLst>
    <p:sldId id="260" r:id="rId2"/>
    <p:sldId id="264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feoluwa Adesina" initials="IA" lastIdx="1" clrIdx="0">
    <p:extLst>
      <p:ext uri="{19B8F6BF-5375-455C-9EA6-DF929625EA0E}">
        <p15:presenceInfo xmlns:p15="http://schemas.microsoft.com/office/powerpoint/2012/main" userId="Ifeoluwa Ades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" y="-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descr="Shrubs on seashore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10" name="Freeform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599" y="457201"/>
            <a:ext cx="10972800" cy="1600200"/>
          </a:xfrm>
        </p:spPr>
        <p:txBody>
          <a:bodyPr/>
          <a:lstStyle/>
          <a:p>
            <a:r>
              <a:rPr lang="en-US" sz="2800" b="1" dirty="0">
                <a:highlight>
                  <a:srgbClr val="C0C0C0"/>
                </a:highlight>
              </a:rPr>
              <a:t>Effect of Hemp Residue Management on Biological Soil Health Indicators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3403" y="968449"/>
            <a:ext cx="11405191" cy="4599138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700" b="1" dirty="0"/>
              <a:t>INTRODUCTION</a:t>
            </a:r>
          </a:p>
          <a:p>
            <a:pPr marL="0" lvl="0" indent="0" algn="just">
              <a:buNone/>
            </a:pPr>
            <a:endParaRPr lang="en-US" dirty="0"/>
          </a:p>
          <a:p>
            <a:pPr lvl="0" algn="just"/>
            <a:r>
              <a:rPr lang="en-US" sz="2600" dirty="0"/>
              <a:t>Hemp (</a:t>
            </a:r>
            <a:r>
              <a:rPr lang="en-US" sz="2600" i="1" dirty="0"/>
              <a:t>Cannabis sativa </a:t>
            </a:r>
            <a:r>
              <a:rPr lang="en-US" sz="2600" dirty="0"/>
              <a:t>L.) </a:t>
            </a:r>
            <a:r>
              <a:rPr lang="en-US" altLang="en-US" sz="2600" dirty="0">
                <a:ea typeface="Calibri" panose="020F0502020204030204" pitchFamily="34" charset="0"/>
                <a:cs typeface="Arial" panose="020B0604020202020204" pitchFamily="34" charset="0"/>
              </a:rPr>
              <a:t>is an ideal carbon sink as it can capture more CO</a:t>
            </a:r>
            <a:r>
              <a:rPr lang="en-US" altLang="en-US" sz="2600" baseline="-25000" dirty="0"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en-US" sz="2600" dirty="0">
                <a:ea typeface="Calibri" panose="020F0502020204030204" pitchFamily="34" charset="0"/>
                <a:cs typeface="Arial" panose="020B0604020202020204" pitchFamily="34" charset="0"/>
              </a:rPr>
              <a:t> per ha than other commercial crops. </a:t>
            </a:r>
          </a:p>
          <a:p>
            <a:pPr lvl="0" algn="just"/>
            <a:endParaRPr lang="en-US" altLang="en-US" sz="2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600" dirty="0"/>
              <a:t>Biochar addition to soil has many benefits including stimulation of specific soil </a:t>
            </a:r>
            <a:r>
              <a:rPr lang="en-US" sz="2600" dirty="0">
                <a:cs typeface="Arial" panose="020B0604020202020204" pitchFamily="34" charset="0"/>
              </a:rPr>
              <a:t>microorganisms, soil enzymatic activity, soil respiration which could lead to enhanced biological activity and nutrient cycling or retention</a:t>
            </a:r>
          </a:p>
          <a:p>
            <a:pPr marL="0" lvl="0" indent="0" algn="just">
              <a:buNone/>
            </a:pPr>
            <a:endParaRPr lang="en-US" sz="2600" dirty="0">
              <a:cs typeface="Arial" panose="020B0604020202020204" pitchFamily="34" charset="0"/>
            </a:endParaRPr>
          </a:p>
          <a:p>
            <a:pPr lvl="0" algn="just"/>
            <a:r>
              <a:rPr lang="en-US" sz="2600" dirty="0">
                <a:cs typeface="Arial" panose="020B0604020202020204" pitchFamily="34" charset="0"/>
              </a:rPr>
              <a:t>Limited studies have reported the effect of hemp derived biochar on biological soil health indicators</a:t>
            </a:r>
          </a:p>
          <a:p>
            <a:pPr lvl="0" algn="just"/>
            <a:endParaRPr lang="en-US" sz="2600" dirty="0"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US" sz="2700" b="1" dirty="0"/>
              <a:t>OBJECTIVE</a:t>
            </a:r>
          </a:p>
          <a:p>
            <a:pPr marL="0" lvl="0" indent="0" algn="just">
              <a:buNone/>
            </a:pPr>
            <a:r>
              <a:rPr lang="en-US" sz="2600" dirty="0"/>
              <a:t>Investigate the effects of hemp biochar, hardwood biochar (pyrolysis temperature of 800 ̊C) and hemp residue (representing a range of C:N ratio) on soil microbial population and enzyme activity.</a:t>
            </a:r>
          </a:p>
          <a:p>
            <a:pPr lvl="0" algn="just"/>
            <a:endParaRPr lang="en-US" sz="2600" dirty="0">
              <a:cs typeface="Arial" panose="020B0604020202020204" pitchFamily="34" charset="0"/>
            </a:endParaRPr>
          </a:p>
        </p:txBody>
      </p:sp>
      <p:pic>
        <p:nvPicPr>
          <p:cNvPr id="5" name="New Recording (1)">
            <a:hlinkClick r:id="" action="ppaction://media"/>
            <a:extLst>
              <a:ext uri="{FF2B5EF4-FFF2-40B4-BE49-F238E27FC236}">
                <a16:creationId xmlns:a16="http://schemas.microsoft.com/office/drawing/2014/main" id="{56FF4CC6-3D5C-444E-9820-6B6EE3B2A7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2870.680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399" y="6095999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C7DA01-E2E9-471A-8DC9-0E88CDE7A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818707" cy="845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C6176F-D132-4DDC-9534-E0DD6C12F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1265" y="26242"/>
            <a:ext cx="740734" cy="8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06"/>
    </mc:Choice>
    <mc:Fallback xmlns="">
      <p:transition spd="slow" advTm="89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9" objId="5"/>
        <p14:stopEvt time="87945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24539" y="824023"/>
            <a:ext cx="10972800" cy="1286540"/>
          </a:xfrm>
        </p:spPr>
        <p:txBody>
          <a:bodyPr/>
          <a:lstStyle/>
          <a:p>
            <a:r>
              <a:rPr lang="en-US" sz="2800" b="1" dirty="0">
                <a:highlight>
                  <a:srgbClr val="C0C0C0"/>
                </a:highlight>
              </a:rPr>
              <a:t>Effect of Hemp Residue Management on Biological Soil Health Indicators</a:t>
            </a:r>
            <a:br>
              <a:rPr lang="en-US" b="1" dirty="0">
                <a:solidFill>
                  <a:srgbClr val="99CB38">
                    <a:lumMod val="50000"/>
                  </a:srgbClr>
                </a:solidFill>
              </a:rPr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86434" y="1292849"/>
            <a:ext cx="5655131" cy="4981354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buNone/>
            </a:pPr>
            <a:endParaRPr lang="en-US" sz="72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7600" b="1" dirty="0"/>
              <a:t>METHODOLOGY</a:t>
            </a:r>
          </a:p>
          <a:p>
            <a:pPr algn="just"/>
            <a:r>
              <a:rPr lang="en-US" altLang="en-US" sz="6800" b="1" dirty="0">
                <a:cs typeface="Arial" panose="020B0604020202020204" pitchFamily="34" charset="0"/>
              </a:rPr>
              <a:t>Soil sampling: </a:t>
            </a:r>
            <a:r>
              <a:rPr lang="en-US" altLang="en-US" sz="6800" dirty="0">
                <a:cs typeface="Arial" panose="020B0604020202020204" pitchFamily="34" charset="0"/>
              </a:rPr>
              <a:t>Composite soil samples (0-15 cm) were collected from 2 experimental sites representing different climatic conditions, soil characteristics, and soil management histories</a:t>
            </a:r>
          </a:p>
          <a:p>
            <a:pPr marL="0" indent="0" algn="just">
              <a:buNone/>
            </a:pPr>
            <a:r>
              <a:rPr lang="en-US" altLang="en-US" sz="6800" dirty="0">
                <a:cs typeface="Arial" panose="020B0604020202020204" pitchFamily="34" charset="0"/>
              </a:rPr>
              <a:t>	Center for Environmental Farming Systems 	(CEFS) in Goldsboro(</a:t>
            </a:r>
            <a:r>
              <a:rPr lang="en-US" altLang="en-US" sz="6800" b="1" dirty="0">
                <a:cs typeface="Arial" panose="020B0604020202020204" pitchFamily="34" charset="0"/>
              </a:rPr>
              <a:t>Coastal</a:t>
            </a:r>
            <a:r>
              <a:rPr lang="en-US" altLang="en-US" sz="6800" dirty="0">
                <a:cs typeface="Arial" panose="020B0604020202020204" pitchFamily="34" charset="0"/>
              </a:rPr>
              <a:t>) and </a:t>
            </a:r>
          </a:p>
          <a:p>
            <a:pPr marL="0" indent="0">
              <a:buNone/>
            </a:pPr>
            <a:r>
              <a:rPr lang="en-US" altLang="en-US" sz="6800" dirty="0">
                <a:cs typeface="Arial" panose="020B0604020202020204" pitchFamily="34" charset="0"/>
              </a:rPr>
              <a:t>	NC A&amp;T research farm in 	Greensboro(</a:t>
            </a:r>
            <a:r>
              <a:rPr lang="en-US" altLang="en-US" sz="6800" b="1" dirty="0">
                <a:cs typeface="Arial" panose="020B0604020202020204" pitchFamily="34" charset="0"/>
              </a:rPr>
              <a:t>Piedmont</a:t>
            </a:r>
            <a:r>
              <a:rPr lang="en-US" altLang="en-US" sz="6800" dirty="0">
                <a:cs typeface="Arial" panose="020B0604020202020204" pitchFamily="34" charset="0"/>
              </a:rPr>
              <a:t>). </a:t>
            </a:r>
          </a:p>
          <a:p>
            <a:pPr marL="0" indent="0">
              <a:buNone/>
            </a:pPr>
            <a:endParaRPr lang="en-US" sz="68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800" b="1" dirty="0">
                <a:cs typeface="Arial" panose="020B0604020202020204" pitchFamily="34" charset="0"/>
              </a:rPr>
              <a:t>A 72 -d lab incubation experiment was designed </a:t>
            </a:r>
          </a:p>
          <a:p>
            <a:pPr algn="just"/>
            <a:r>
              <a:rPr lang="en-US" altLang="en-US" sz="6800" b="1" dirty="0">
                <a:cs typeface="Arial" panose="020B0604020202020204" pitchFamily="34" charset="0"/>
              </a:rPr>
              <a:t>Amendments</a:t>
            </a:r>
            <a:r>
              <a:rPr lang="en-US" altLang="en-US" sz="6800" dirty="0">
                <a:cs typeface="Arial" panose="020B0604020202020204" pitchFamily="34" charset="0"/>
              </a:rPr>
              <a:t>:  </a:t>
            </a:r>
          </a:p>
          <a:p>
            <a:pPr marL="0" indent="0" algn="just">
              <a:buNone/>
            </a:pPr>
            <a:r>
              <a:rPr lang="en-US" altLang="en-US" sz="6800" dirty="0">
                <a:cs typeface="Arial" panose="020B0604020202020204" pitchFamily="34" charset="0"/>
              </a:rPr>
              <a:t>                  Hemp residue (</a:t>
            </a:r>
            <a:r>
              <a:rPr lang="en-US" altLang="en-US" sz="6800" b="1" dirty="0">
                <a:cs typeface="Arial" panose="020B0604020202020204" pitchFamily="34" charset="0"/>
              </a:rPr>
              <a:t>HR; </a:t>
            </a:r>
            <a:r>
              <a:rPr lang="en-US" altLang="en-US" sz="6800" dirty="0">
                <a:cs typeface="Arial" panose="020B0604020202020204" pitchFamily="34" charset="0"/>
              </a:rPr>
              <a:t>C:N= 38.8</a:t>
            </a:r>
            <a:r>
              <a:rPr lang="en-US" altLang="en-US" sz="6800" b="1" dirty="0"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en-US" altLang="en-US" sz="6800" dirty="0">
                <a:cs typeface="Arial" panose="020B0604020202020204" pitchFamily="34" charset="0"/>
              </a:rPr>
              <a:t>                  Hemp biochar (</a:t>
            </a:r>
            <a:r>
              <a:rPr lang="en-US" altLang="en-US" sz="6800" b="1" dirty="0">
                <a:cs typeface="Arial" panose="020B0604020202020204" pitchFamily="34" charset="0"/>
              </a:rPr>
              <a:t>HB; </a:t>
            </a:r>
            <a:r>
              <a:rPr lang="en-US" altLang="en-US" sz="6800" dirty="0">
                <a:cs typeface="Arial" panose="020B0604020202020204" pitchFamily="34" charset="0"/>
              </a:rPr>
              <a:t>C:N=65.4)</a:t>
            </a:r>
          </a:p>
          <a:p>
            <a:pPr marL="0" indent="0" algn="just">
              <a:buNone/>
            </a:pPr>
            <a:r>
              <a:rPr lang="en-US" altLang="en-US" sz="6800" dirty="0">
                <a:cs typeface="Arial" panose="020B0604020202020204" pitchFamily="34" charset="0"/>
              </a:rPr>
              <a:t>                  Hardwood biochar (</a:t>
            </a:r>
            <a:r>
              <a:rPr lang="en-US" altLang="en-US" sz="6800" b="1" dirty="0">
                <a:cs typeface="Arial" panose="020B0604020202020204" pitchFamily="34" charset="0"/>
              </a:rPr>
              <a:t>HA; </a:t>
            </a:r>
            <a:r>
              <a:rPr lang="en-US" altLang="en-US" sz="6800" dirty="0">
                <a:cs typeface="Arial" panose="020B0604020202020204" pitchFamily="34" charset="0"/>
              </a:rPr>
              <a:t>C:N=172.5)</a:t>
            </a:r>
          </a:p>
          <a:p>
            <a:pPr marL="0" indent="0" algn="just">
              <a:buNone/>
            </a:pPr>
            <a:r>
              <a:rPr lang="en-US" altLang="en-US" sz="6800" dirty="0">
                <a:cs typeface="Arial" panose="020B0604020202020204" pitchFamily="34" charset="0"/>
              </a:rPr>
              <a:t>                  @ 0.5% (dry wt. added to dry soil)</a:t>
            </a:r>
          </a:p>
          <a:p>
            <a:pPr algn="just"/>
            <a:r>
              <a:rPr lang="en-US" altLang="en-US" sz="6800" b="1" dirty="0">
                <a:cs typeface="Arial" panose="020B0604020202020204" pitchFamily="34" charset="0"/>
              </a:rPr>
              <a:t>Soil microcosms were maintained at </a:t>
            </a:r>
            <a:r>
              <a:rPr lang="en-US" altLang="en-US" sz="6800" dirty="0">
                <a:cs typeface="Arial" panose="020B0604020202020204" pitchFamily="34" charset="0"/>
              </a:rPr>
              <a:t>60% WFPS for 72 days or followed by a 7d dry-wet cycle</a:t>
            </a:r>
          </a:p>
          <a:p>
            <a:pPr algn="just"/>
            <a:endParaRPr lang="en-US" altLang="en-US" sz="56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altLang="en-US" sz="5600" dirty="0"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sz="2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663C49-6336-4C4E-ACC2-8B9BA061E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290" y="921831"/>
            <a:ext cx="2909396" cy="2193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E1E88E-6D02-417A-9B8A-22179B903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290" y="3161492"/>
            <a:ext cx="2909396" cy="2290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256393-02A2-4942-B7EE-01939897BE5C}"/>
              </a:ext>
            </a:extLst>
          </p:cNvPr>
          <p:cNvSpPr txBox="1"/>
          <p:nvPr/>
        </p:nvSpPr>
        <p:spPr>
          <a:xfrm>
            <a:off x="7617090" y="5456489"/>
            <a:ext cx="3552324" cy="6279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 b="1" dirty="0">
                <a:solidFill>
                  <a:schemeClr val="tx2"/>
                </a:solidFill>
                <a:cs typeface="Arial" panose="020B0604020202020204" pitchFamily="34" charset="0"/>
              </a:rPr>
              <a:t>Fig 1 and 2: </a:t>
            </a:r>
            <a:r>
              <a:rPr lang="en-US" altLang="en-US" sz="1100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Hemp residues added to soil incubation experiment and maintained at fixed moisture content.</a:t>
            </a:r>
            <a:endParaRPr lang="en-US" altLang="en-US" sz="1100" b="1" dirty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New Recording (1)">
            <a:hlinkClick r:id="" action="ppaction://media"/>
            <a:extLst>
              <a:ext uri="{FF2B5EF4-FFF2-40B4-BE49-F238E27FC236}">
                <a16:creationId xmlns:a16="http://schemas.microsoft.com/office/drawing/2014/main" id="{9EDE793E-CF16-4455-BD3E-4C92102FBC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500" end="51085.680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2C9C45-4F18-4EF6-A7A8-C5ACF25C3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811619" cy="821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9414AF-F6B2-4866-B2D6-62E4866F5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80381" y="2213"/>
            <a:ext cx="811619" cy="8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27"/>
    </mc:Choice>
    <mc:Fallback xmlns="">
      <p:transition spd="slow" advTm="42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42054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-255181"/>
            <a:ext cx="10972800" cy="1600200"/>
          </a:xfrm>
        </p:spPr>
        <p:txBody>
          <a:bodyPr/>
          <a:lstStyle/>
          <a:p>
            <a:r>
              <a:rPr lang="en-US" sz="2800" b="1" dirty="0">
                <a:highlight>
                  <a:srgbClr val="C0C0C0"/>
                </a:highlight>
              </a:rPr>
              <a:t>Effect of Hemp Residue Management on Biological Soil Health Indicators</a:t>
            </a:r>
            <a:endParaRPr lang="en-US" sz="2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288123"/>
            <a:ext cx="10972800" cy="4426946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en-US" sz="1900" b="1" dirty="0"/>
              <a:t>RESULTS </a:t>
            </a:r>
          </a:p>
          <a:p>
            <a:pPr marL="0" lvl="0" indent="0" algn="just">
              <a:buNone/>
            </a:pPr>
            <a:endParaRPr lang="en-US" sz="2700" b="1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F8212-9A9D-42B5-A17D-D35511626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219" y="719788"/>
            <a:ext cx="2792818" cy="1817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7646CD-ECBC-4D77-9CF3-F413C32CB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219" y="3515334"/>
            <a:ext cx="2792818" cy="1817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749B90-AF74-4070-B02D-4F41501324AB}"/>
              </a:ext>
            </a:extLst>
          </p:cNvPr>
          <p:cNvSpPr txBox="1"/>
          <p:nvPr/>
        </p:nvSpPr>
        <p:spPr>
          <a:xfrm>
            <a:off x="9041219" y="2782669"/>
            <a:ext cx="279281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en-US" sz="800" b="1" dirty="0">
                <a:solidFill>
                  <a:schemeClr val="tx2"/>
                </a:solidFill>
              </a:rPr>
              <a:t>Fig 3. </a:t>
            </a:r>
            <a:r>
              <a:rPr lang="en-US" sz="800" dirty="0">
                <a:solidFill>
                  <a:schemeClr val="tx2"/>
                </a:solidFill>
              </a:rPr>
              <a:t>The total PLFA in Coastal soils were higher as compared to Piedmont which showed no significant difference between all treatments 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DF2A6-96C7-49C7-8968-0F816FD36468}"/>
              </a:ext>
            </a:extLst>
          </p:cNvPr>
          <p:cNvSpPr txBox="1"/>
          <p:nvPr/>
        </p:nvSpPr>
        <p:spPr>
          <a:xfrm>
            <a:off x="1754370" y="5105756"/>
            <a:ext cx="6973187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chemeClr val="tx2"/>
                </a:solidFill>
              </a:rPr>
              <a:t>Total PLFA positively correlated with bacteria biomass and fungi biomass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chemeClr val="tx2"/>
                </a:solidFill>
              </a:rPr>
              <a:t>Enzyme B. glucosidase positively correlated with phosphodiesterase, beta-</a:t>
            </a:r>
            <a:r>
              <a:rPr lang="en-US" altLang="en-US" sz="1400" dirty="0" err="1">
                <a:solidFill>
                  <a:schemeClr val="tx2"/>
                </a:solidFill>
              </a:rPr>
              <a:t>glucosaminidase</a:t>
            </a:r>
            <a:r>
              <a:rPr lang="en-US" altLang="en-US" sz="1400" dirty="0">
                <a:solidFill>
                  <a:schemeClr val="tx2"/>
                </a:solidFill>
              </a:rPr>
              <a:t> and arylsulfate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DD73F-42CD-4F34-A697-F2082947414A}"/>
              </a:ext>
            </a:extLst>
          </p:cNvPr>
          <p:cNvSpPr txBox="1"/>
          <p:nvPr/>
        </p:nvSpPr>
        <p:spPr>
          <a:xfrm>
            <a:off x="5934739" y="6108495"/>
            <a:ext cx="279281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800" dirty="0">
                <a:solidFill>
                  <a:schemeClr val="tx2"/>
                </a:solidFill>
              </a:rPr>
              <a:t>M.S. student at North Carolina A&amp;T State University  </a:t>
            </a:r>
          </a:p>
          <a:p>
            <a:pPr algn="ctr"/>
            <a:r>
              <a:rPr lang="en-US" sz="800" dirty="0" err="1">
                <a:solidFill>
                  <a:schemeClr val="tx2"/>
                </a:solidFill>
              </a:rPr>
              <a:t>Email:isadesina@aggies.ncat.edu</a:t>
            </a:r>
            <a:endParaRPr lang="en-US" sz="800" dirty="0">
              <a:solidFill>
                <a:schemeClr val="tx2"/>
              </a:solidFill>
            </a:endParaRPr>
          </a:p>
          <a:p>
            <a:pPr algn="ctr"/>
            <a:r>
              <a:rPr lang="en-US" sz="800" dirty="0">
                <a:solidFill>
                  <a:schemeClr val="tx2"/>
                </a:solidFill>
              </a:rPr>
              <a:t>P.I: Dr. Arnab Bhowmik  </a:t>
            </a:r>
            <a:r>
              <a:rPr lang="en-US" sz="800" dirty="0" err="1">
                <a:solidFill>
                  <a:schemeClr val="tx2"/>
                </a:solidFill>
              </a:rPr>
              <a:t>Email:abhowmik@ncat.edu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81E0D4-02FE-42BC-B8F7-EB2841D42D17}"/>
              </a:ext>
            </a:extLst>
          </p:cNvPr>
          <p:cNvSpPr txBox="1"/>
          <p:nvPr/>
        </p:nvSpPr>
        <p:spPr>
          <a:xfrm>
            <a:off x="609599" y="1681549"/>
            <a:ext cx="8117959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tx2"/>
                </a:solidFill>
              </a:rPr>
              <a:t>Table 1. Correlation matrix showing the interactions between the soil microbes and enzyme activity at d30</a:t>
            </a:r>
          </a:p>
        </p:txBody>
      </p:sp>
      <p:pic>
        <p:nvPicPr>
          <p:cNvPr id="10" name="New Recording (1)">
            <a:hlinkClick r:id="" action="ppaction://media"/>
            <a:extLst>
              <a:ext uri="{FF2B5EF4-FFF2-40B4-BE49-F238E27FC236}">
                <a16:creationId xmlns:a16="http://schemas.microsoft.com/office/drawing/2014/main" id="{B6337A59-408E-469B-87B7-8296F2C23B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48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174107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F63A04-0913-4167-9E24-A80CBC9774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090" y="-9479"/>
            <a:ext cx="815164" cy="606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16CF35-464B-4893-9831-C7EEA2C752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2970" y="-12405"/>
            <a:ext cx="679029" cy="6096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B6AFAA-B330-4C44-8733-F4A3783B9DA6}"/>
              </a:ext>
            </a:extLst>
          </p:cNvPr>
          <p:cNvSpPr txBox="1"/>
          <p:nvPr/>
        </p:nvSpPr>
        <p:spPr>
          <a:xfrm>
            <a:off x="9041219" y="5481609"/>
            <a:ext cx="279281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en-US" altLang="en-US" sz="800" b="1" dirty="0">
                <a:solidFill>
                  <a:schemeClr val="tx2"/>
                </a:solidFill>
                <a:cs typeface="Arial" panose="020B0604020202020204" pitchFamily="34" charset="0"/>
              </a:rPr>
              <a:t>Fig 4. </a:t>
            </a:r>
            <a:r>
              <a:rPr lang="en-US" altLang="en-US" sz="800" dirty="0">
                <a:solidFill>
                  <a:schemeClr val="tx2"/>
                </a:solidFill>
                <a:cs typeface="Arial" panose="020B0604020202020204" pitchFamily="34" charset="0"/>
              </a:rPr>
              <a:t>Soil </a:t>
            </a:r>
            <a:r>
              <a:rPr lang="en-US" altLang="en-US" sz="800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Beta Glucosidase activity showed higher trends in all Piedmont soil as compared to coastal soil across the treatments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D13AA3-0D83-499F-9F65-53EEFAFA29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2713" y="34197926"/>
            <a:ext cx="20653375" cy="4716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84597E-6E9E-4070-B581-25FBD94C27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97" y="2292211"/>
            <a:ext cx="8117959" cy="27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98"/>
    </mc:Choice>
    <mc:Fallback xmlns="">
      <p:transition spd="slow" advTm="58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7" objId="10"/>
        <p14:stopEvt time="51231" objId="10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slides.potx" id="{C14410CA-75A1-4039-B0D2-306BA380D4B5}" vid="{F869618E-08B6-48F2-946D-30C4613A87FB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slides</Template>
  <TotalTime>1747</TotalTime>
  <Words>421</Words>
  <Application>Microsoft Office PowerPoint</Application>
  <PresentationFormat>Widescreen</PresentationFormat>
  <Paragraphs>37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Century Gothic</vt:lpstr>
      <vt:lpstr>Courier New</vt:lpstr>
      <vt:lpstr>Palatino Linotype</vt:lpstr>
      <vt:lpstr>Wingdings</vt:lpstr>
      <vt:lpstr>Seashore design template</vt:lpstr>
      <vt:lpstr>Effect of Hemp Residue Management on Biological Soil Health Indicators </vt:lpstr>
      <vt:lpstr>Effect of Hemp Residue Management on Biological Soil Health Indicators </vt:lpstr>
      <vt:lpstr>Effect of Hemp Residue Management on Biological Soil Health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and Content Layout with List</dc:title>
  <dc:creator>Ifeoluwa Adesina</dc:creator>
  <cp:lastModifiedBy>Ifeoluwa Adesina</cp:lastModifiedBy>
  <cp:revision>42</cp:revision>
  <dcterms:created xsi:type="dcterms:W3CDTF">2021-01-17T02:28:57Z</dcterms:created>
  <dcterms:modified xsi:type="dcterms:W3CDTF">2021-01-28T14:23:16Z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