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1206400" cy="28803600"/>
  <p:notesSz cx="7010400" cy="9296400"/>
  <p:defaultTextStyle>
    <a:defPPr>
      <a:defRPr lang="en-US"/>
    </a:defPPr>
    <a:lvl1pPr marL="0" algn="l" defTabSz="4596536" rtl="0" eaLnBrk="1" latinLnBrk="0" hangingPunct="1">
      <a:defRPr sz="9100" kern="1200">
        <a:solidFill>
          <a:schemeClr val="tx1"/>
        </a:solidFill>
        <a:latin typeface="+mn-lt"/>
        <a:ea typeface="+mn-ea"/>
        <a:cs typeface="+mn-cs"/>
      </a:defRPr>
    </a:lvl1pPr>
    <a:lvl2pPr marL="2298268" algn="l" defTabSz="4596536" rtl="0" eaLnBrk="1" latinLnBrk="0" hangingPunct="1">
      <a:defRPr sz="9100" kern="1200">
        <a:solidFill>
          <a:schemeClr val="tx1"/>
        </a:solidFill>
        <a:latin typeface="+mn-lt"/>
        <a:ea typeface="+mn-ea"/>
        <a:cs typeface="+mn-cs"/>
      </a:defRPr>
    </a:lvl2pPr>
    <a:lvl3pPr marL="4596536" algn="l" defTabSz="4596536" rtl="0" eaLnBrk="1" latinLnBrk="0" hangingPunct="1">
      <a:defRPr sz="9100" kern="1200">
        <a:solidFill>
          <a:schemeClr val="tx1"/>
        </a:solidFill>
        <a:latin typeface="+mn-lt"/>
        <a:ea typeface="+mn-ea"/>
        <a:cs typeface="+mn-cs"/>
      </a:defRPr>
    </a:lvl3pPr>
    <a:lvl4pPr marL="6894805" algn="l" defTabSz="4596536" rtl="0" eaLnBrk="1" latinLnBrk="0" hangingPunct="1">
      <a:defRPr sz="9100" kern="1200">
        <a:solidFill>
          <a:schemeClr val="tx1"/>
        </a:solidFill>
        <a:latin typeface="+mn-lt"/>
        <a:ea typeface="+mn-ea"/>
        <a:cs typeface="+mn-cs"/>
      </a:defRPr>
    </a:lvl4pPr>
    <a:lvl5pPr marL="9193075" algn="l" defTabSz="4596536" rtl="0" eaLnBrk="1" latinLnBrk="0" hangingPunct="1">
      <a:defRPr sz="9100" kern="1200">
        <a:solidFill>
          <a:schemeClr val="tx1"/>
        </a:solidFill>
        <a:latin typeface="+mn-lt"/>
        <a:ea typeface="+mn-ea"/>
        <a:cs typeface="+mn-cs"/>
      </a:defRPr>
    </a:lvl5pPr>
    <a:lvl6pPr marL="11491343" algn="l" defTabSz="4596536" rtl="0" eaLnBrk="1" latinLnBrk="0" hangingPunct="1">
      <a:defRPr sz="9100" kern="1200">
        <a:solidFill>
          <a:schemeClr val="tx1"/>
        </a:solidFill>
        <a:latin typeface="+mn-lt"/>
        <a:ea typeface="+mn-ea"/>
        <a:cs typeface="+mn-cs"/>
      </a:defRPr>
    </a:lvl6pPr>
    <a:lvl7pPr marL="13789611" algn="l" defTabSz="4596536" rtl="0" eaLnBrk="1" latinLnBrk="0" hangingPunct="1">
      <a:defRPr sz="9100" kern="1200">
        <a:solidFill>
          <a:schemeClr val="tx1"/>
        </a:solidFill>
        <a:latin typeface="+mn-lt"/>
        <a:ea typeface="+mn-ea"/>
        <a:cs typeface="+mn-cs"/>
      </a:defRPr>
    </a:lvl7pPr>
    <a:lvl8pPr marL="16087880" algn="l" defTabSz="4596536" rtl="0" eaLnBrk="1" latinLnBrk="0" hangingPunct="1">
      <a:defRPr sz="9100" kern="1200">
        <a:solidFill>
          <a:schemeClr val="tx1"/>
        </a:solidFill>
        <a:latin typeface="+mn-lt"/>
        <a:ea typeface="+mn-ea"/>
        <a:cs typeface="+mn-cs"/>
      </a:defRPr>
    </a:lvl8pPr>
    <a:lvl9pPr marL="18386148" algn="l" defTabSz="4596536" rtl="0" eaLnBrk="1" latinLnBrk="0" hangingPunct="1">
      <a:defRPr sz="9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88" userDrawn="1">
          <p15:clr>
            <a:srgbClr val="A4A3A4"/>
          </p15:clr>
        </p15:guide>
        <p15:guide id="2" pos="16311" userDrawn="1">
          <p15:clr>
            <a:srgbClr val="A4A3A4"/>
          </p15:clr>
        </p15:guide>
        <p15:guide id="3" orient="horz" pos="9072" userDrawn="1">
          <p15:clr>
            <a:srgbClr val="A4A3A4"/>
          </p15:clr>
        </p15:guide>
        <p15:guide id="4" pos="161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KDS" initials="GKDS" lastIdx="30" clrIdx="0">
    <p:extLst>
      <p:ext uri="{19B8F6BF-5375-455C-9EA6-DF929625EA0E}">
        <p15:presenceInfo xmlns:p15="http://schemas.microsoft.com/office/powerpoint/2012/main" userId="GKD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CDB"/>
    <a:srgbClr val="752636"/>
    <a:srgbClr val="5D22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79" autoAdjust="0"/>
    <p:restoredTop sz="93924" autoAdjust="0"/>
  </p:normalViewPr>
  <p:slideViewPr>
    <p:cSldViewPr>
      <p:cViewPr varScale="1">
        <p:scale>
          <a:sx n="18" d="100"/>
          <a:sy n="18" d="100"/>
        </p:scale>
        <p:origin x="1277" y="134"/>
      </p:cViewPr>
      <p:guideLst>
        <p:guide orient="horz" pos="9388"/>
        <p:guide pos="16311"/>
        <p:guide orient="horz" pos="9072"/>
        <p:guide pos="161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ACF61F4-753F-488A-8238-72566114D655}" type="datetimeFigureOut">
              <a:rPr lang="en-US" smtClean="0"/>
              <a:t>1/29/2021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1DEDAB1-AB74-4031-8439-4A926FAB1578}" type="slidenum">
              <a:rPr lang="en-US" smtClean="0"/>
              <a:t>‹#›</a:t>
            </a:fld>
            <a:endParaRPr lang="en-US"/>
          </a:p>
        </p:txBody>
      </p:sp>
    </p:spTree>
    <p:extLst>
      <p:ext uri="{BB962C8B-B14F-4D97-AF65-F5344CB8AC3E}">
        <p14:creationId xmlns:p14="http://schemas.microsoft.com/office/powerpoint/2010/main" val="1060657155"/>
      </p:ext>
    </p:extLst>
  </p:cSld>
  <p:clrMap bg1="lt1" tx1="dk1" bg2="lt2" tx2="dk2" accent1="accent1" accent2="accent2" accent3="accent3" accent4="accent4" accent5="accent5" accent6="accent6" hlink="hlink" folHlink="folHlink"/>
  <p:notesStyle>
    <a:lvl1pPr marL="0" algn="l" defTabSz="837913" rtl="0" eaLnBrk="1" latinLnBrk="0" hangingPunct="1">
      <a:defRPr sz="1100" kern="1200">
        <a:solidFill>
          <a:schemeClr val="tx1"/>
        </a:solidFill>
        <a:latin typeface="+mn-lt"/>
        <a:ea typeface="+mn-ea"/>
        <a:cs typeface="+mn-cs"/>
      </a:defRPr>
    </a:lvl1pPr>
    <a:lvl2pPr marL="418956" algn="l" defTabSz="837913" rtl="0" eaLnBrk="1" latinLnBrk="0" hangingPunct="1">
      <a:defRPr sz="1100" kern="1200">
        <a:solidFill>
          <a:schemeClr val="tx1"/>
        </a:solidFill>
        <a:latin typeface="+mn-lt"/>
        <a:ea typeface="+mn-ea"/>
        <a:cs typeface="+mn-cs"/>
      </a:defRPr>
    </a:lvl2pPr>
    <a:lvl3pPr marL="837913" algn="l" defTabSz="837913" rtl="0" eaLnBrk="1" latinLnBrk="0" hangingPunct="1">
      <a:defRPr sz="1100" kern="1200">
        <a:solidFill>
          <a:schemeClr val="tx1"/>
        </a:solidFill>
        <a:latin typeface="+mn-lt"/>
        <a:ea typeface="+mn-ea"/>
        <a:cs typeface="+mn-cs"/>
      </a:defRPr>
    </a:lvl3pPr>
    <a:lvl4pPr marL="1256869" algn="l" defTabSz="837913" rtl="0" eaLnBrk="1" latinLnBrk="0" hangingPunct="1">
      <a:defRPr sz="1100" kern="1200">
        <a:solidFill>
          <a:schemeClr val="tx1"/>
        </a:solidFill>
        <a:latin typeface="+mn-lt"/>
        <a:ea typeface="+mn-ea"/>
        <a:cs typeface="+mn-cs"/>
      </a:defRPr>
    </a:lvl4pPr>
    <a:lvl5pPr marL="1675826" algn="l" defTabSz="837913" rtl="0" eaLnBrk="1" latinLnBrk="0" hangingPunct="1">
      <a:defRPr sz="1100" kern="1200">
        <a:solidFill>
          <a:schemeClr val="tx1"/>
        </a:solidFill>
        <a:latin typeface="+mn-lt"/>
        <a:ea typeface="+mn-ea"/>
        <a:cs typeface="+mn-cs"/>
      </a:defRPr>
    </a:lvl5pPr>
    <a:lvl6pPr marL="2094781" algn="l" defTabSz="837913" rtl="0" eaLnBrk="1" latinLnBrk="0" hangingPunct="1">
      <a:defRPr sz="1100" kern="1200">
        <a:solidFill>
          <a:schemeClr val="tx1"/>
        </a:solidFill>
        <a:latin typeface="+mn-lt"/>
        <a:ea typeface="+mn-ea"/>
        <a:cs typeface="+mn-cs"/>
      </a:defRPr>
    </a:lvl6pPr>
    <a:lvl7pPr marL="2513737" algn="l" defTabSz="837913" rtl="0" eaLnBrk="1" latinLnBrk="0" hangingPunct="1">
      <a:defRPr sz="1100" kern="1200">
        <a:solidFill>
          <a:schemeClr val="tx1"/>
        </a:solidFill>
        <a:latin typeface="+mn-lt"/>
        <a:ea typeface="+mn-ea"/>
        <a:cs typeface="+mn-cs"/>
      </a:defRPr>
    </a:lvl7pPr>
    <a:lvl8pPr marL="2932694" algn="l" defTabSz="837913" rtl="0" eaLnBrk="1" latinLnBrk="0" hangingPunct="1">
      <a:defRPr sz="1100" kern="1200">
        <a:solidFill>
          <a:schemeClr val="tx1"/>
        </a:solidFill>
        <a:latin typeface="+mn-lt"/>
        <a:ea typeface="+mn-ea"/>
        <a:cs typeface="+mn-cs"/>
      </a:defRPr>
    </a:lvl8pPr>
    <a:lvl9pPr marL="3351650" algn="l" defTabSz="83791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91DEDAB1-AB74-4031-8439-4A926FAB1578}" type="slidenum">
              <a:rPr lang="en-US" smtClean="0"/>
              <a:t>1</a:t>
            </a:fld>
            <a:endParaRPr lang="en-US"/>
          </a:p>
        </p:txBody>
      </p:sp>
    </p:spTree>
    <p:extLst>
      <p:ext uri="{BB962C8B-B14F-4D97-AF65-F5344CB8AC3E}">
        <p14:creationId xmlns:p14="http://schemas.microsoft.com/office/powerpoint/2010/main" val="3499025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8947789"/>
            <a:ext cx="43525440" cy="6174105"/>
          </a:xfrm>
        </p:spPr>
        <p:txBody>
          <a:bodyPr/>
          <a:lstStyle/>
          <a:p>
            <a:r>
              <a:rPr lang="en-US"/>
              <a:t>Click to edit Master title style</a:t>
            </a:r>
          </a:p>
        </p:txBody>
      </p:sp>
      <p:sp>
        <p:nvSpPr>
          <p:cNvPr id="3" name="Subtitle 2"/>
          <p:cNvSpPr>
            <a:spLocks noGrp="1"/>
          </p:cNvSpPr>
          <p:nvPr>
            <p:ph type="subTitle" idx="1"/>
          </p:nvPr>
        </p:nvSpPr>
        <p:spPr>
          <a:xfrm>
            <a:off x="7680960" y="16322040"/>
            <a:ext cx="35844480" cy="7360920"/>
          </a:xfrm>
        </p:spPr>
        <p:txBody>
          <a:bodyPr/>
          <a:lstStyle>
            <a:lvl1pPr marL="0" indent="0" algn="ctr">
              <a:buNone/>
              <a:defRPr>
                <a:solidFill>
                  <a:schemeClr val="tx1">
                    <a:tint val="75000"/>
                  </a:schemeClr>
                </a:solidFill>
              </a:defRPr>
            </a:lvl1pPr>
            <a:lvl2pPr marL="1683765" indent="0" algn="ctr">
              <a:buNone/>
              <a:defRPr>
                <a:solidFill>
                  <a:schemeClr val="tx1">
                    <a:tint val="75000"/>
                  </a:schemeClr>
                </a:solidFill>
              </a:defRPr>
            </a:lvl2pPr>
            <a:lvl3pPr marL="3367532" indent="0" algn="ctr">
              <a:buNone/>
              <a:defRPr>
                <a:solidFill>
                  <a:schemeClr val="tx1">
                    <a:tint val="75000"/>
                  </a:schemeClr>
                </a:solidFill>
              </a:defRPr>
            </a:lvl3pPr>
            <a:lvl4pPr marL="5051299" indent="0" algn="ctr">
              <a:buNone/>
              <a:defRPr>
                <a:solidFill>
                  <a:schemeClr val="tx1">
                    <a:tint val="75000"/>
                  </a:schemeClr>
                </a:solidFill>
              </a:defRPr>
            </a:lvl4pPr>
            <a:lvl5pPr marL="6735067" indent="0" algn="ctr">
              <a:buNone/>
              <a:defRPr>
                <a:solidFill>
                  <a:schemeClr val="tx1">
                    <a:tint val="75000"/>
                  </a:schemeClr>
                </a:solidFill>
              </a:defRPr>
            </a:lvl5pPr>
            <a:lvl6pPr marL="8418833" indent="0" algn="ctr">
              <a:buNone/>
              <a:defRPr>
                <a:solidFill>
                  <a:schemeClr val="tx1">
                    <a:tint val="75000"/>
                  </a:schemeClr>
                </a:solidFill>
              </a:defRPr>
            </a:lvl6pPr>
            <a:lvl7pPr marL="10102599" indent="0" algn="ctr">
              <a:buNone/>
              <a:defRPr>
                <a:solidFill>
                  <a:schemeClr val="tx1">
                    <a:tint val="75000"/>
                  </a:schemeClr>
                </a:solidFill>
              </a:defRPr>
            </a:lvl7pPr>
            <a:lvl8pPr marL="11786366" indent="0" algn="ctr">
              <a:buNone/>
              <a:defRPr>
                <a:solidFill>
                  <a:schemeClr val="tx1">
                    <a:tint val="75000"/>
                  </a:schemeClr>
                </a:solidFill>
              </a:defRPr>
            </a:lvl8pPr>
            <a:lvl9pPr marL="134701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25E8524-1940-4F2A-AA5C-9EA1554F14CD}"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F8619-2F62-458B-B1CE-46290971D1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5E8524-1940-4F2A-AA5C-9EA1554F14CD}"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F8619-2F62-458B-B1CE-46290971D1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8200062" y="7380927"/>
            <a:ext cx="55304687" cy="15729299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285984" y="7380927"/>
            <a:ext cx="165060631" cy="1572929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5E8524-1940-4F2A-AA5C-9EA1554F14CD}"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F8619-2F62-458B-B1CE-46290971D1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5E8524-1940-4F2A-AA5C-9EA1554F14CD}"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F8619-2F62-458B-B1CE-46290971D1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1" y="18508983"/>
            <a:ext cx="43525440" cy="5720715"/>
          </a:xfrm>
        </p:spPr>
        <p:txBody>
          <a:bodyPr anchor="t"/>
          <a:lstStyle>
            <a:lvl1pPr algn="l">
              <a:defRPr sz="14726" b="1" cap="all"/>
            </a:lvl1pPr>
          </a:lstStyle>
          <a:p>
            <a:r>
              <a:rPr lang="en-US"/>
              <a:t>Click to edit Master title style</a:t>
            </a:r>
          </a:p>
        </p:txBody>
      </p:sp>
      <p:sp>
        <p:nvSpPr>
          <p:cNvPr id="3" name="Text Placeholder 2"/>
          <p:cNvSpPr>
            <a:spLocks noGrp="1"/>
          </p:cNvSpPr>
          <p:nvPr>
            <p:ph type="body" idx="1"/>
          </p:nvPr>
        </p:nvSpPr>
        <p:spPr>
          <a:xfrm>
            <a:off x="4044951" y="12208198"/>
            <a:ext cx="43525440" cy="6300786"/>
          </a:xfrm>
        </p:spPr>
        <p:txBody>
          <a:bodyPr anchor="b"/>
          <a:lstStyle>
            <a:lvl1pPr marL="0" indent="0">
              <a:buNone/>
              <a:defRPr sz="7327">
                <a:solidFill>
                  <a:schemeClr val="tx1">
                    <a:tint val="75000"/>
                  </a:schemeClr>
                </a:solidFill>
              </a:defRPr>
            </a:lvl1pPr>
            <a:lvl2pPr marL="1683765" indent="0">
              <a:buNone/>
              <a:defRPr sz="6667">
                <a:solidFill>
                  <a:schemeClr val="tx1">
                    <a:tint val="75000"/>
                  </a:schemeClr>
                </a:solidFill>
              </a:defRPr>
            </a:lvl2pPr>
            <a:lvl3pPr marL="3367532" indent="0">
              <a:buNone/>
              <a:defRPr sz="5935">
                <a:solidFill>
                  <a:schemeClr val="tx1">
                    <a:tint val="75000"/>
                  </a:schemeClr>
                </a:solidFill>
              </a:defRPr>
            </a:lvl3pPr>
            <a:lvl4pPr marL="5051299" indent="0">
              <a:buNone/>
              <a:defRPr sz="5201">
                <a:solidFill>
                  <a:schemeClr val="tx1">
                    <a:tint val="75000"/>
                  </a:schemeClr>
                </a:solidFill>
              </a:defRPr>
            </a:lvl4pPr>
            <a:lvl5pPr marL="6735067" indent="0">
              <a:buNone/>
              <a:defRPr sz="5201">
                <a:solidFill>
                  <a:schemeClr val="tx1">
                    <a:tint val="75000"/>
                  </a:schemeClr>
                </a:solidFill>
              </a:defRPr>
            </a:lvl5pPr>
            <a:lvl6pPr marL="8418833" indent="0">
              <a:buNone/>
              <a:defRPr sz="5201">
                <a:solidFill>
                  <a:schemeClr val="tx1">
                    <a:tint val="75000"/>
                  </a:schemeClr>
                </a:solidFill>
              </a:defRPr>
            </a:lvl6pPr>
            <a:lvl7pPr marL="10102599" indent="0">
              <a:buNone/>
              <a:defRPr sz="5201">
                <a:solidFill>
                  <a:schemeClr val="tx1">
                    <a:tint val="75000"/>
                  </a:schemeClr>
                </a:solidFill>
              </a:defRPr>
            </a:lvl7pPr>
            <a:lvl8pPr marL="11786366" indent="0">
              <a:buNone/>
              <a:defRPr sz="5201">
                <a:solidFill>
                  <a:schemeClr val="tx1">
                    <a:tint val="75000"/>
                  </a:schemeClr>
                </a:solidFill>
              </a:defRPr>
            </a:lvl8pPr>
            <a:lvl9pPr marL="13470132" indent="0">
              <a:buNone/>
              <a:defRPr sz="52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5E8524-1940-4F2A-AA5C-9EA1554F14CD}"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F8619-2F62-458B-B1CE-46290971D1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285986" y="43012047"/>
            <a:ext cx="110182661" cy="121661871"/>
          </a:xfrm>
        </p:spPr>
        <p:txBody>
          <a:bodyPr/>
          <a:lstStyle>
            <a:lvl1pPr>
              <a:defRPr sz="10330"/>
            </a:lvl1pPr>
            <a:lvl2pPr>
              <a:defRPr sz="8864"/>
            </a:lvl2pPr>
            <a:lvl3pPr>
              <a:defRPr sz="7327"/>
            </a:lvl3pPr>
            <a:lvl4pPr>
              <a:defRPr sz="6667"/>
            </a:lvl4pPr>
            <a:lvl5pPr>
              <a:defRPr sz="6667"/>
            </a:lvl5pPr>
            <a:lvl6pPr>
              <a:defRPr sz="6667"/>
            </a:lvl6pPr>
            <a:lvl7pPr>
              <a:defRPr sz="6667"/>
            </a:lvl7pPr>
            <a:lvl8pPr>
              <a:defRPr sz="6667"/>
            </a:lvl8pPr>
            <a:lvl9pPr>
              <a:defRPr sz="6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322086" y="43012047"/>
            <a:ext cx="110182661" cy="121661871"/>
          </a:xfrm>
        </p:spPr>
        <p:txBody>
          <a:bodyPr/>
          <a:lstStyle>
            <a:lvl1pPr>
              <a:defRPr sz="10330"/>
            </a:lvl1pPr>
            <a:lvl2pPr>
              <a:defRPr sz="8864"/>
            </a:lvl2pPr>
            <a:lvl3pPr>
              <a:defRPr sz="7327"/>
            </a:lvl3pPr>
            <a:lvl4pPr>
              <a:defRPr sz="6667"/>
            </a:lvl4pPr>
            <a:lvl5pPr>
              <a:defRPr sz="6667"/>
            </a:lvl5pPr>
            <a:lvl6pPr>
              <a:defRPr sz="6667"/>
            </a:lvl6pPr>
            <a:lvl7pPr>
              <a:defRPr sz="6667"/>
            </a:lvl7pPr>
            <a:lvl8pPr>
              <a:defRPr sz="6667"/>
            </a:lvl8pPr>
            <a:lvl9pPr>
              <a:defRPr sz="6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5E8524-1940-4F2A-AA5C-9EA1554F14CD}"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F8619-2F62-458B-B1CE-46290971D1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153479"/>
            <a:ext cx="46085760" cy="4800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3" y="6447477"/>
            <a:ext cx="22625053" cy="2687001"/>
          </a:xfrm>
        </p:spPr>
        <p:txBody>
          <a:bodyPr anchor="b"/>
          <a:lstStyle>
            <a:lvl1pPr marL="0" indent="0">
              <a:buNone/>
              <a:defRPr sz="8864" b="1"/>
            </a:lvl1pPr>
            <a:lvl2pPr marL="1683765" indent="0">
              <a:buNone/>
              <a:defRPr sz="7327" b="1"/>
            </a:lvl2pPr>
            <a:lvl3pPr marL="3367532" indent="0">
              <a:buNone/>
              <a:defRPr sz="6667" b="1"/>
            </a:lvl3pPr>
            <a:lvl4pPr marL="5051299" indent="0">
              <a:buNone/>
              <a:defRPr sz="5935" b="1"/>
            </a:lvl4pPr>
            <a:lvl5pPr marL="6735067" indent="0">
              <a:buNone/>
              <a:defRPr sz="5935" b="1"/>
            </a:lvl5pPr>
            <a:lvl6pPr marL="8418833" indent="0">
              <a:buNone/>
              <a:defRPr sz="5935" b="1"/>
            </a:lvl6pPr>
            <a:lvl7pPr marL="10102599" indent="0">
              <a:buNone/>
              <a:defRPr sz="5935" b="1"/>
            </a:lvl7pPr>
            <a:lvl8pPr marL="11786366" indent="0">
              <a:buNone/>
              <a:defRPr sz="5935" b="1"/>
            </a:lvl8pPr>
            <a:lvl9pPr marL="13470132" indent="0">
              <a:buNone/>
              <a:defRPr sz="5935" b="1"/>
            </a:lvl9pPr>
          </a:lstStyle>
          <a:p>
            <a:pPr lvl="0"/>
            <a:r>
              <a:rPr lang="en-US"/>
              <a:t>Click to edit Master text styles</a:t>
            </a:r>
          </a:p>
        </p:txBody>
      </p:sp>
      <p:sp>
        <p:nvSpPr>
          <p:cNvPr id="4" name="Content Placeholder 3"/>
          <p:cNvSpPr>
            <a:spLocks noGrp="1"/>
          </p:cNvSpPr>
          <p:nvPr>
            <p:ph sz="half" idx="2"/>
          </p:nvPr>
        </p:nvSpPr>
        <p:spPr>
          <a:xfrm>
            <a:off x="2560323" y="9134478"/>
            <a:ext cx="22625053" cy="16595409"/>
          </a:xfrm>
        </p:spPr>
        <p:txBody>
          <a:bodyPr/>
          <a:lstStyle>
            <a:lvl1pPr>
              <a:defRPr sz="8864"/>
            </a:lvl1pPr>
            <a:lvl2pPr>
              <a:defRPr sz="7327"/>
            </a:lvl2pPr>
            <a:lvl3pPr>
              <a:defRPr sz="6667"/>
            </a:lvl3pPr>
            <a:lvl4pPr>
              <a:defRPr sz="5935"/>
            </a:lvl4pPr>
            <a:lvl5pPr>
              <a:defRPr sz="5935"/>
            </a:lvl5pPr>
            <a:lvl6pPr>
              <a:defRPr sz="5935"/>
            </a:lvl6pPr>
            <a:lvl7pPr>
              <a:defRPr sz="5935"/>
            </a:lvl7pPr>
            <a:lvl8pPr>
              <a:defRPr sz="5935"/>
            </a:lvl8pPr>
            <a:lvl9pPr>
              <a:defRPr sz="59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8" y="6447477"/>
            <a:ext cx="22633941" cy="2687001"/>
          </a:xfrm>
        </p:spPr>
        <p:txBody>
          <a:bodyPr anchor="b"/>
          <a:lstStyle>
            <a:lvl1pPr marL="0" indent="0">
              <a:buNone/>
              <a:defRPr sz="8864" b="1"/>
            </a:lvl1pPr>
            <a:lvl2pPr marL="1683765" indent="0">
              <a:buNone/>
              <a:defRPr sz="7327" b="1"/>
            </a:lvl2pPr>
            <a:lvl3pPr marL="3367532" indent="0">
              <a:buNone/>
              <a:defRPr sz="6667" b="1"/>
            </a:lvl3pPr>
            <a:lvl4pPr marL="5051299" indent="0">
              <a:buNone/>
              <a:defRPr sz="5935" b="1"/>
            </a:lvl4pPr>
            <a:lvl5pPr marL="6735067" indent="0">
              <a:buNone/>
              <a:defRPr sz="5935" b="1"/>
            </a:lvl5pPr>
            <a:lvl6pPr marL="8418833" indent="0">
              <a:buNone/>
              <a:defRPr sz="5935" b="1"/>
            </a:lvl6pPr>
            <a:lvl7pPr marL="10102599" indent="0">
              <a:buNone/>
              <a:defRPr sz="5935" b="1"/>
            </a:lvl7pPr>
            <a:lvl8pPr marL="11786366" indent="0">
              <a:buNone/>
              <a:defRPr sz="5935" b="1"/>
            </a:lvl8pPr>
            <a:lvl9pPr marL="13470132" indent="0">
              <a:buNone/>
              <a:defRPr sz="5935" b="1"/>
            </a:lvl9pPr>
          </a:lstStyle>
          <a:p>
            <a:pPr lvl="0"/>
            <a:r>
              <a:rPr lang="en-US"/>
              <a:t>Click to edit Master text styles</a:t>
            </a:r>
          </a:p>
        </p:txBody>
      </p:sp>
      <p:sp>
        <p:nvSpPr>
          <p:cNvPr id="6" name="Content Placeholder 5"/>
          <p:cNvSpPr>
            <a:spLocks noGrp="1"/>
          </p:cNvSpPr>
          <p:nvPr>
            <p:ph sz="quarter" idx="4"/>
          </p:nvPr>
        </p:nvSpPr>
        <p:spPr>
          <a:xfrm>
            <a:off x="26012148" y="9134478"/>
            <a:ext cx="22633941" cy="16595409"/>
          </a:xfrm>
        </p:spPr>
        <p:txBody>
          <a:bodyPr/>
          <a:lstStyle>
            <a:lvl1pPr>
              <a:defRPr sz="8864"/>
            </a:lvl1pPr>
            <a:lvl2pPr>
              <a:defRPr sz="7327"/>
            </a:lvl2pPr>
            <a:lvl3pPr>
              <a:defRPr sz="6667"/>
            </a:lvl3pPr>
            <a:lvl4pPr>
              <a:defRPr sz="5935"/>
            </a:lvl4pPr>
            <a:lvl5pPr>
              <a:defRPr sz="5935"/>
            </a:lvl5pPr>
            <a:lvl6pPr>
              <a:defRPr sz="5935"/>
            </a:lvl6pPr>
            <a:lvl7pPr>
              <a:defRPr sz="5935"/>
            </a:lvl7pPr>
            <a:lvl8pPr>
              <a:defRPr sz="5935"/>
            </a:lvl8pPr>
            <a:lvl9pPr>
              <a:defRPr sz="59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5E8524-1940-4F2A-AA5C-9EA1554F14CD}" type="datetimeFigureOut">
              <a:rPr lang="en-US" smtClean="0"/>
              <a:pPr/>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7F8619-2F62-458B-B1CE-46290971D1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5E8524-1940-4F2A-AA5C-9EA1554F14CD}" type="datetimeFigureOut">
              <a:rPr lang="en-US" smtClean="0"/>
              <a:pPr/>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7F8619-2F62-458B-B1CE-46290971D1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5E8524-1940-4F2A-AA5C-9EA1554F14CD}" type="datetimeFigureOut">
              <a:rPr lang="en-US" smtClean="0"/>
              <a:pPr/>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7F8619-2F62-458B-B1CE-46290971D1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5" y="1146810"/>
            <a:ext cx="16846551" cy="4880610"/>
          </a:xfrm>
        </p:spPr>
        <p:txBody>
          <a:bodyPr anchor="b"/>
          <a:lstStyle>
            <a:lvl1pPr algn="l">
              <a:defRPr sz="7327" b="1"/>
            </a:lvl1pPr>
          </a:lstStyle>
          <a:p>
            <a:r>
              <a:rPr lang="en-US"/>
              <a:t>Click to edit Master title style</a:t>
            </a:r>
          </a:p>
        </p:txBody>
      </p:sp>
      <p:sp>
        <p:nvSpPr>
          <p:cNvPr id="3" name="Content Placeholder 2"/>
          <p:cNvSpPr>
            <a:spLocks noGrp="1"/>
          </p:cNvSpPr>
          <p:nvPr>
            <p:ph idx="1"/>
          </p:nvPr>
        </p:nvSpPr>
        <p:spPr>
          <a:xfrm>
            <a:off x="20020281" y="1146814"/>
            <a:ext cx="28625800" cy="24583074"/>
          </a:xfrm>
        </p:spPr>
        <p:txBody>
          <a:bodyPr/>
          <a:lstStyle>
            <a:lvl1pPr>
              <a:defRPr sz="11869"/>
            </a:lvl1pPr>
            <a:lvl2pPr>
              <a:defRPr sz="10330"/>
            </a:lvl2pPr>
            <a:lvl3pPr>
              <a:defRPr sz="8864"/>
            </a:lvl3pPr>
            <a:lvl4pPr>
              <a:defRPr sz="7327"/>
            </a:lvl4pPr>
            <a:lvl5pPr>
              <a:defRPr sz="7327"/>
            </a:lvl5pPr>
            <a:lvl6pPr>
              <a:defRPr sz="7327"/>
            </a:lvl6pPr>
            <a:lvl7pPr>
              <a:defRPr sz="7327"/>
            </a:lvl7pPr>
            <a:lvl8pPr>
              <a:defRPr sz="7327"/>
            </a:lvl8pPr>
            <a:lvl9pPr>
              <a:defRPr sz="73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5" y="6027424"/>
            <a:ext cx="16846551" cy="19702464"/>
          </a:xfrm>
        </p:spPr>
        <p:txBody>
          <a:bodyPr/>
          <a:lstStyle>
            <a:lvl1pPr marL="0" indent="0">
              <a:buNone/>
              <a:defRPr sz="5201"/>
            </a:lvl1pPr>
            <a:lvl2pPr marL="1683765" indent="0">
              <a:buNone/>
              <a:defRPr sz="4396"/>
            </a:lvl2pPr>
            <a:lvl3pPr marL="3367532" indent="0">
              <a:buNone/>
              <a:defRPr sz="3736"/>
            </a:lvl3pPr>
            <a:lvl4pPr marL="5051299" indent="0">
              <a:buNone/>
              <a:defRPr sz="3297"/>
            </a:lvl4pPr>
            <a:lvl5pPr marL="6735067" indent="0">
              <a:buNone/>
              <a:defRPr sz="3297"/>
            </a:lvl5pPr>
            <a:lvl6pPr marL="8418833" indent="0">
              <a:buNone/>
              <a:defRPr sz="3297"/>
            </a:lvl6pPr>
            <a:lvl7pPr marL="10102599" indent="0">
              <a:buNone/>
              <a:defRPr sz="3297"/>
            </a:lvl7pPr>
            <a:lvl8pPr marL="11786366" indent="0">
              <a:buNone/>
              <a:defRPr sz="3297"/>
            </a:lvl8pPr>
            <a:lvl9pPr marL="13470132" indent="0">
              <a:buNone/>
              <a:defRPr sz="3297"/>
            </a:lvl9pPr>
          </a:lstStyle>
          <a:p>
            <a:pPr lvl="0"/>
            <a:r>
              <a:rPr lang="en-US"/>
              <a:t>Click to edit Master text styles</a:t>
            </a:r>
          </a:p>
        </p:txBody>
      </p:sp>
      <p:sp>
        <p:nvSpPr>
          <p:cNvPr id="5" name="Date Placeholder 4"/>
          <p:cNvSpPr>
            <a:spLocks noGrp="1"/>
          </p:cNvSpPr>
          <p:nvPr>
            <p:ph type="dt" sz="half" idx="10"/>
          </p:nvPr>
        </p:nvSpPr>
        <p:spPr/>
        <p:txBody>
          <a:bodyPr/>
          <a:lstStyle/>
          <a:p>
            <a:fld id="{625E8524-1940-4F2A-AA5C-9EA1554F14CD}"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F8619-2F62-458B-B1CE-46290971D1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0162524"/>
            <a:ext cx="30723840" cy="2380299"/>
          </a:xfrm>
        </p:spPr>
        <p:txBody>
          <a:bodyPr anchor="b"/>
          <a:lstStyle>
            <a:lvl1pPr algn="l">
              <a:defRPr sz="7327" b="1"/>
            </a:lvl1pPr>
          </a:lstStyle>
          <a:p>
            <a:r>
              <a:rPr lang="en-US"/>
              <a:t>Click to edit Master title style</a:t>
            </a:r>
          </a:p>
        </p:txBody>
      </p:sp>
      <p:sp>
        <p:nvSpPr>
          <p:cNvPr id="3" name="Picture Placeholder 2"/>
          <p:cNvSpPr>
            <a:spLocks noGrp="1"/>
          </p:cNvSpPr>
          <p:nvPr>
            <p:ph type="pic" idx="1"/>
          </p:nvPr>
        </p:nvSpPr>
        <p:spPr>
          <a:xfrm>
            <a:off x="10036813" y="2573655"/>
            <a:ext cx="30723840" cy="17282160"/>
          </a:xfrm>
        </p:spPr>
        <p:txBody>
          <a:bodyPr/>
          <a:lstStyle>
            <a:lvl1pPr marL="0" indent="0">
              <a:buNone/>
              <a:defRPr sz="11869"/>
            </a:lvl1pPr>
            <a:lvl2pPr marL="1683765" indent="0">
              <a:buNone/>
              <a:defRPr sz="10330"/>
            </a:lvl2pPr>
            <a:lvl3pPr marL="3367532" indent="0">
              <a:buNone/>
              <a:defRPr sz="8864"/>
            </a:lvl3pPr>
            <a:lvl4pPr marL="5051299" indent="0">
              <a:buNone/>
              <a:defRPr sz="7327"/>
            </a:lvl4pPr>
            <a:lvl5pPr marL="6735067" indent="0">
              <a:buNone/>
              <a:defRPr sz="7327"/>
            </a:lvl5pPr>
            <a:lvl6pPr marL="8418833" indent="0">
              <a:buNone/>
              <a:defRPr sz="7327"/>
            </a:lvl6pPr>
            <a:lvl7pPr marL="10102599" indent="0">
              <a:buNone/>
              <a:defRPr sz="7327"/>
            </a:lvl7pPr>
            <a:lvl8pPr marL="11786366" indent="0">
              <a:buNone/>
              <a:defRPr sz="7327"/>
            </a:lvl8pPr>
            <a:lvl9pPr marL="13470132" indent="0">
              <a:buNone/>
              <a:defRPr sz="7327"/>
            </a:lvl9pPr>
          </a:lstStyle>
          <a:p>
            <a:endParaRPr lang="en-US"/>
          </a:p>
        </p:txBody>
      </p:sp>
      <p:sp>
        <p:nvSpPr>
          <p:cNvPr id="4" name="Text Placeholder 3"/>
          <p:cNvSpPr>
            <a:spLocks noGrp="1"/>
          </p:cNvSpPr>
          <p:nvPr>
            <p:ph type="body" sz="half" idx="2"/>
          </p:nvPr>
        </p:nvSpPr>
        <p:spPr>
          <a:xfrm>
            <a:off x="10036813" y="22542823"/>
            <a:ext cx="30723840" cy="3380421"/>
          </a:xfrm>
        </p:spPr>
        <p:txBody>
          <a:bodyPr/>
          <a:lstStyle>
            <a:lvl1pPr marL="0" indent="0">
              <a:buNone/>
              <a:defRPr sz="5201"/>
            </a:lvl1pPr>
            <a:lvl2pPr marL="1683765" indent="0">
              <a:buNone/>
              <a:defRPr sz="4396"/>
            </a:lvl2pPr>
            <a:lvl3pPr marL="3367532" indent="0">
              <a:buNone/>
              <a:defRPr sz="3736"/>
            </a:lvl3pPr>
            <a:lvl4pPr marL="5051299" indent="0">
              <a:buNone/>
              <a:defRPr sz="3297"/>
            </a:lvl4pPr>
            <a:lvl5pPr marL="6735067" indent="0">
              <a:buNone/>
              <a:defRPr sz="3297"/>
            </a:lvl5pPr>
            <a:lvl6pPr marL="8418833" indent="0">
              <a:buNone/>
              <a:defRPr sz="3297"/>
            </a:lvl6pPr>
            <a:lvl7pPr marL="10102599" indent="0">
              <a:buNone/>
              <a:defRPr sz="3297"/>
            </a:lvl7pPr>
            <a:lvl8pPr marL="11786366" indent="0">
              <a:buNone/>
              <a:defRPr sz="3297"/>
            </a:lvl8pPr>
            <a:lvl9pPr marL="13470132" indent="0">
              <a:buNone/>
              <a:defRPr sz="3297"/>
            </a:lvl9pPr>
          </a:lstStyle>
          <a:p>
            <a:pPr lvl="0"/>
            <a:r>
              <a:rPr lang="en-US"/>
              <a:t>Click to edit Master text styles</a:t>
            </a:r>
          </a:p>
        </p:txBody>
      </p:sp>
      <p:sp>
        <p:nvSpPr>
          <p:cNvPr id="5" name="Date Placeholder 4"/>
          <p:cNvSpPr>
            <a:spLocks noGrp="1"/>
          </p:cNvSpPr>
          <p:nvPr>
            <p:ph type="dt" sz="half" idx="10"/>
          </p:nvPr>
        </p:nvSpPr>
        <p:spPr/>
        <p:txBody>
          <a:bodyPr/>
          <a:lstStyle/>
          <a:p>
            <a:fld id="{625E8524-1940-4F2A-AA5C-9EA1554F14CD}"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F8619-2F62-458B-B1CE-46290971D1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153479"/>
            <a:ext cx="46085760" cy="4800600"/>
          </a:xfrm>
          <a:prstGeom prst="rect">
            <a:avLst/>
          </a:prstGeom>
        </p:spPr>
        <p:txBody>
          <a:bodyPr vert="horz" lIns="459653" tIns="229827" rIns="459653" bIns="229827" rtlCol="0" anchor="ctr">
            <a:normAutofit/>
          </a:bodyPr>
          <a:lstStyle/>
          <a:p>
            <a:r>
              <a:rPr lang="en-US"/>
              <a:t>Click to edit Master title style</a:t>
            </a:r>
          </a:p>
        </p:txBody>
      </p:sp>
      <p:sp>
        <p:nvSpPr>
          <p:cNvPr id="3" name="Text Placeholder 2"/>
          <p:cNvSpPr>
            <a:spLocks noGrp="1"/>
          </p:cNvSpPr>
          <p:nvPr>
            <p:ph type="body" idx="1"/>
          </p:nvPr>
        </p:nvSpPr>
        <p:spPr>
          <a:xfrm>
            <a:off x="2560320" y="6720845"/>
            <a:ext cx="46085760" cy="19009045"/>
          </a:xfrm>
          <a:prstGeom prst="rect">
            <a:avLst/>
          </a:prstGeom>
        </p:spPr>
        <p:txBody>
          <a:bodyPr vert="horz" lIns="459653" tIns="229827" rIns="459653" bIns="2298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26696674"/>
            <a:ext cx="11948160" cy="1533525"/>
          </a:xfrm>
          <a:prstGeom prst="rect">
            <a:avLst/>
          </a:prstGeom>
        </p:spPr>
        <p:txBody>
          <a:bodyPr vert="horz" lIns="459653" tIns="229827" rIns="459653" bIns="229827" rtlCol="0" anchor="ctr"/>
          <a:lstStyle>
            <a:lvl1pPr algn="l">
              <a:defRPr sz="4396">
                <a:solidFill>
                  <a:schemeClr val="tx1">
                    <a:tint val="75000"/>
                  </a:schemeClr>
                </a:solidFill>
              </a:defRPr>
            </a:lvl1pPr>
          </a:lstStyle>
          <a:p>
            <a:fld id="{625E8524-1940-4F2A-AA5C-9EA1554F14CD}" type="datetimeFigureOut">
              <a:rPr lang="en-US" smtClean="0"/>
              <a:pPr/>
              <a:t>1/29/2021</a:t>
            </a:fld>
            <a:endParaRPr lang="en-US"/>
          </a:p>
        </p:txBody>
      </p:sp>
      <p:sp>
        <p:nvSpPr>
          <p:cNvPr id="5" name="Footer Placeholder 4"/>
          <p:cNvSpPr>
            <a:spLocks noGrp="1"/>
          </p:cNvSpPr>
          <p:nvPr>
            <p:ph type="ftr" sz="quarter" idx="3"/>
          </p:nvPr>
        </p:nvSpPr>
        <p:spPr>
          <a:xfrm>
            <a:off x="17495520" y="26696674"/>
            <a:ext cx="16215360" cy="1533525"/>
          </a:xfrm>
          <a:prstGeom prst="rect">
            <a:avLst/>
          </a:prstGeom>
        </p:spPr>
        <p:txBody>
          <a:bodyPr vert="horz" lIns="459653" tIns="229827" rIns="459653" bIns="229827" rtlCol="0" anchor="ctr"/>
          <a:lstStyle>
            <a:lvl1pPr algn="ctr">
              <a:defRPr sz="439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26696674"/>
            <a:ext cx="11948160" cy="1533525"/>
          </a:xfrm>
          <a:prstGeom prst="rect">
            <a:avLst/>
          </a:prstGeom>
        </p:spPr>
        <p:txBody>
          <a:bodyPr vert="horz" lIns="459653" tIns="229827" rIns="459653" bIns="229827" rtlCol="0" anchor="ctr"/>
          <a:lstStyle>
            <a:lvl1pPr algn="r">
              <a:defRPr sz="4396">
                <a:solidFill>
                  <a:schemeClr val="tx1">
                    <a:tint val="75000"/>
                  </a:schemeClr>
                </a:solidFill>
              </a:defRPr>
            </a:lvl1pPr>
          </a:lstStyle>
          <a:p>
            <a:fld id="{617F8619-2F62-458B-B1CE-46290971D1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367532" rtl="0" eaLnBrk="1" latinLnBrk="0" hangingPunct="1">
        <a:spcBef>
          <a:spcPct val="0"/>
        </a:spcBef>
        <a:buNone/>
        <a:defRPr sz="16191" kern="1200">
          <a:solidFill>
            <a:schemeClr val="tx1"/>
          </a:solidFill>
          <a:latin typeface="+mj-lt"/>
          <a:ea typeface="+mj-ea"/>
          <a:cs typeface="+mj-cs"/>
        </a:defRPr>
      </a:lvl1pPr>
    </p:titleStyle>
    <p:bodyStyle>
      <a:lvl1pPr marL="1262825" indent="-1262825" algn="l" defTabSz="3367532" rtl="0" eaLnBrk="1" latinLnBrk="0" hangingPunct="1">
        <a:spcBef>
          <a:spcPct val="20000"/>
        </a:spcBef>
        <a:buFont typeface="Arial" pitchFamily="34" charset="0"/>
        <a:buChar char="•"/>
        <a:defRPr sz="11869" kern="1200">
          <a:solidFill>
            <a:schemeClr val="tx1"/>
          </a:solidFill>
          <a:latin typeface="+mn-lt"/>
          <a:ea typeface="+mn-ea"/>
          <a:cs typeface="+mn-cs"/>
        </a:defRPr>
      </a:lvl1pPr>
      <a:lvl2pPr marL="2736120" indent="-1052354" algn="l" defTabSz="3367532" rtl="0" eaLnBrk="1" latinLnBrk="0" hangingPunct="1">
        <a:spcBef>
          <a:spcPct val="20000"/>
        </a:spcBef>
        <a:buFont typeface="Arial" pitchFamily="34" charset="0"/>
        <a:buChar char="–"/>
        <a:defRPr sz="10330" kern="1200">
          <a:solidFill>
            <a:schemeClr val="tx1"/>
          </a:solidFill>
          <a:latin typeface="+mn-lt"/>
          <a:ea typeface="+mn-ea"/>
          <a:cs typeface="+mn-cs"/>
        </a:defRPr>
      </a:lvl2pPr>
      <a:lvl3pPr marL="4209416" indent="-841884" algn="l" defTabSz="3367532" rtl="0" eaLnBrk="1" latinLnBrk="0" hangingPunct="1">
        <a:spcBef>
          <a:spcPct val="20000"/>
        </a:spcBef>
        <a:buFont typeface="Arial" pitchFamily="34" charset="0"/>
        <a:buChar char="•"/>
        <a:defRPr sz="8864" kern="1200">
          <a:solidFill>
            <a:schemeClr val="tx1"/>
          </a:solidFill>
          <a:latin typeface="+mn-lt"/>
          <a:ea typeface="+mn-ea"/>
          <a:cs typeface="+mn-cs"/>
        </a:defRPr>
      </a:lvl3pPr>
      <a:lvl4pPr marL="5893182" indent="-841884" algn="l" defTabSz="3367532" rtl="0" eaLnBrk="1" latinLnBrk="0" hangingPunct="1">
        <a:spcBef>
          <a:spcPct val="20000"/>
        </a:spcBef>
        <a:buFont typeface="Arial" pitchFamily="34" charset="0"/>
        <a:buChar char="–"/>
        <a:defRPr sz="7327" kern="1200">
          <a:solidFill>
            <a:schemeClr val="tx1"/>
          </a:solidFill>
          <a:latin typeface="+mn-lt"/>
          <a:ea typeface="+mn-ea"/>
          <a:cs typeface="+mn-cs"/>
        </a:defRPr>
      </a:lvl4pPr>
      <a:lvl5pPr marL="7576949" indent="-841884" algn="l" defTabSz="3367532" rtl="0" eaLnBrk="1" latinLnBrk="0" hangingPunct="1">
        <a:spcBef>
          <a:spcPct val="20000"/>
        </a:spcBef>
        <a:buFont typeface="Arial" pitchFamily="34" charset="0"/>
        <a:buChar char="»"/>
        <a:defRPr sz="7327" kern="1200">
          <a:solidFill>
            <a:schemeClr val="tx1"/>
          </a:solidFill>
          <a:latin typeface="+mn-lt"/>
          <a:ea typeface="+mn-ea"/>
          <a:cs typeface="+mn-cs"/>
        </a:defRPr>
      </a:lvl5pPr>
      <a:lvl6pPr marL="9260715" indent="-841884" algn="l" defTabSz="3367532" rtl="0" eaLnBrk="1" latinLnBrk="0" hangingPunct="1">
        <a:spcBef>
          <a:spcPct val="20000"/>
        </a:spcBef>
        <a:buFont typeface="Arial" pitchFamily="34" charset="0"/>
        <a:buChar char="•"/>
        <a:defRPr sz="7327" kern="1200">
          <a:solidFill>
            <a:schemeClr val="tx1"/>
          </a:solidFill>
          <a:latin typeface="+mn-lt"/>
          <a:ea typeface="+mn-ea"/>
          <a:cs typeface="+mn-cs"/>
        </a:defRPr>
      </a:lvl6pPr>
      <a:lvl7pPr marL="10944482" indent="-841884" algn="l" defTabSz="3367532" rtl="0" eaLnBrk="1" latinLnBrk="0" hangingPunct="1">
        <a:spcBef>
          <a:spcPct val="20000"/>
        </a:spcBef>
        <a:buFont typeface="Arial" pitchFamily="34" charset="0"/>
        <a:buChar char="•"/>
        <a:defRPr sz="7327" kern="1200">
          <a:solidFill>
            <a:schemeClr val="tx1"/>
          </a:solidFill>
          <a:latin typeface="+mn-lt"/>
          <a:ea typeface="+mn-ea"/>
          <a:cs typeface="+mn-cs"/>
        </a:defRPr>
      </a:lvl7pPr>
      <a:lvl8pPr marL="12628248" indent="-841884" algn="l" defTabSz="3367532" rtl="0" eaLnBrk="1" latinLnBrk="0" hangingPunct="1">
        <a:spcBef>
          <a:spcPct val="20000"/>
        </a:spcBef>
        <a:buFont typeface="Arial" pitchFamily="34" charset="0"/>
        <a:buChar char="•"/>
        <a:defRPr sz="7327" kern="1200">
          <a:solidFill>
            <a:schemeClr val="tx1"/>
          </a:solidFill>
          <a:latin typeface="+mn-lt"/>
          <a:ea typeface="+mn-ea"/>
          <a:cs typeface="+mn-cs"/>
        </a:defRPr>
      </a:lvl8pPr>
      <a:lvl9pPr marL="14312015" indent="-841884" algn="l" defTabSz="3367532" rtl="0" eaLnBrk="1" latinLnBrk="0" hangingPunct="1">
        <a:spcBef>
          <a:spcPct val="20000"/>
        </a:spcBef>
        <a:buFont typeface="Arial" pitchFamily="34" charset="0"/>
        <a:buChar char="•"/>
        <a:defRPr sz="7327" kern="1200">
          <a:solidFill>
            <a:schemeClr val="tx1"/>
          </a:solidFill>
          <a:latin typeface="+mn-lt"/>
          <a:ea typeface="+mn-ea"/>
          <a:cs typeface="+mn-cs"/>
        </a:defRPr>
      </a:lvl9pPr>
    </p:bodyStyle>
    <p:otherStyle>
      <a:defPPr>
        <a:defRPr lang="en-US"/>
      </a:defPPr>
      <a:lvl1pPr marL="0" algn="l" defTabSz="3367532" rtl="0" eaLnBrk="1" latinLnBrk="0" hangingPunct="1">
        <a:defRPr sz="6667" kern="1200">
          <a:solidFill>
            <a:schemeClr val="tx1"/>
          </a:solidFill>
          <a:latin typeface="+mn-lt"/>
          <a:ea typeface="+mn-ea"/>
          <a:cs typeface="+mn-cs"/>
        </a:defRPr>
      </a:lvl1pPr>
      <a:lvl2pPr marL="1683765" algn="l" defTabSz="3367532" rtl="0" eaLnBrk="1" latinLnBrk="0" hangingPunct="1">
        <a:defRPr sz="6667" kern="1200">
          <a:solidFill>
            <a:schemeClr val="tx1"/>
          </a:solidFill>
          <a:latin typeface="+mn-lt"/>
          <a:ea typeface="+mn-ea"/>
          <a:cs typeface="+mn-cs"/>
        </a:defRPr>
      </a:lvl2pPr>
      <a:lvl3pPr marL="3367532" algn="l" defTabSz="3367532" rtl="0" eaLnBrk="1" latinLnBrk="0" hangingPunct="1">
        <a:defRPr sz="6667" kern="1200">
          <a:solidFill>
            <a:schemeClr val="tx1"/>
          </a:solidFill>
          <a:latin typeface="+mn-lt"/>
          <a:ea typeface="+mn-ea"/>
          <a:cs typeface="+mn-cs"/>
        </a:defRPr>
      </a:lvl3pPr>
      <a:lvl4pPr marL="5051299" algn="l" defTabSz="3367532" rtl="0" eaLnBrk="1" latinLnBrk="0" hangingPunct="1">
        <a:defRPr sz="6667" kern="1200">
          <a:solidFill>
            <a:schemeClr val="tx1"/>
          </a:solidFill>
          <a:latin typeface="+mn-lt"/>
          <a:ea typeface="+mn-ea"/>
          <a:cs typeface="+mn-cs"/>
        </a:defRPr>
      </a:lvl4pPr>
      <a:lvl5pPr marL="6735067" algn="l" defTabSz="3367532" rtl="0" eaLnBrk="1" latinLnBrk="0" hangingPunct="1">
        <a:defRPr sz="6667" kern="1200">
          <a:solidFill>
            <a:schemeClr val="tx1"/>
          </a:solidFill>
          <a:latin typeface="+mn-lt"/>
          <a:ea typeface="+mn-ea"/>
          <a:cs typeface="+mn-cs"/>
        </a:defRPr>
      </a:lvl5pPr>
      <a:lvl6pPr marL="8418833" algn="l" defTabSz="3367532" rtl="0" eaLnBrk="1" latinLnBrk="0" hangingPunct="1">
        <a:defRPr sz="6667" kern="1200">
          <a:solidFill>
            <a:schemeClr val="tx1"/>
          </a:solidFill>
          <a:latin typeface="+mn-lt"/>
          <a:ea typeface="+mn-ea"/>
          <a:cs typeface="+mn-cs"/>
        </a:defRPr>
      </a:lvl6pPr>
      <a:lvl7pPr marL="10102599" algn="l" defTabSz="3367532" rtl="0" eaLnBrk="1" latinLnBrk="0" hangingPunct="1">
        <a:defRPr sz="6667" kern="1200">
          <a:solidFill>
            <a:schemeClr val="tx1"/>
          </a:solidFill>
          <a:latin typeface="+mn-lt"/>
          <a:ea typeface="+mn-ea"/>
          <a:cs typeface="+mn-cs"/>
        </a:defRPr>
      </a:lvl7pPr>
      <a:lvl8pPr marL="11786366" algn="l" defTabSz="3367532" rtl="0" eaLnBrk="1" latinLnBrk="0" hangingPunct="1">
        <a:defRPr sz="6667" kern="1200">
          <a:solidFill>
            <a:schemeClr val="tx1"/>
          </a:solidFill>
          <a:latin typeface="+mn-lt"/>
          <a:ea typeface="+mn-ea"/>
          <a:cs typeface="+mn-cs"/>
        </a:defRPr>
      </a:lvl8pPr>
      <a:lvl9pPr marL="13470132" algn="l" defTabSz="3367532" rtl="0" eaLnBrk="1" latinLnBrk="0" hangingPunct="1">
        <a:defRPr sz="66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cropwatch.unl.edu/long-term-unl-study-examines-impacts-cover-crops-soil-water" TargetMode="External"/><Relationship Id="rId11" Type="http://schemas.openxmlformats.org/officeDocument/2006/relationships/image" Target="../media/image5.png"/><Relationship Id="rId5" Type="http://schemas.openxmlformats.org/officeDocument/2006/relationships/image" Target="../media/image1.png"/><Relationship Id="rId10" Type="http://schemas.microsoft.com/office/2007/relationships/hdphoto" Target="../media/hdphoto1.wdp"/><Relationship Id="rId4" Type="http://schemas.openxmlformats.org/officeDocument/2006/relationships/notesSlide" Target="../notesSlides/notesSlide1.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A78CAB-4F23-4360-9CE1-71C4A2382D1E}"/>
              </a:ext>
            </a:extLst>
          </p:cNvPr>
          <p:cNvPicPr>
            <a:picLocks noChangeAspect="1"/>
          </p:cNvPicPr>
          <p:nvPr/>
        </p:nvPicPr>
        <p:blipFill rotWithShape="1">
          <a:blip r:embed="rId5"/>
          <a:srcRect t="10988" b="5343"/>
          <a:stretch/>
        </p:blipFill>
        <p:spPr>
          <a:xfrm>
            <a:off x="1475327" y="423220"/>
            <a:ext cx="9373861" cy="2998325"/>
          </a:xfrm>
          <a:prstGeom prst="rect">
            <a:avLst/>
          </a:prstGeom>
        </p:spPr>
      </p:pic>
      <p:sp>
        <p:nvSpPr>
          <p:cNvPr id="16" name="TextBox 15"/>
          <p:cNvSpPr txBox="1"/>
          <p:nvPr/>
        </p:nvSpPr>
        <p:spPr>
          <a:xfrm>
            <a:off x="556230" y="11887200"/>
            <a:ext cx="18288000" cy="1249335"/>
          </a:xfrm>
          <a:prstGeom prst="rect">
            <a:avLst/>
          </a:prstGeom>
          <a:solidFill>
            <a:srgbClr val="752636"/>
          </a:solidFill>
          <a:ln>
            <a:solidFill>
              <a:schemeClr val="tx1"/>
            </a:solidFill>
          </a:ln>
        </p:spPr>
        <p:txBody>
          <a:bodyPr wrap="square" lIns="261892" tIns="130946" rIns="261892" bIns="130946" rtlCol="0">
            <a:spAutoFit/>
          </a:bodyPr>
          <a:lstStyle/>
          <a:p>
            <a:pPr marL="334956" indent="-334956" defTabSz="613876">
              <a:spcAft>
                <a:spcPts val="859"/>
              </a:spcAft>
              <a:buSzPct val="100000"/>
              <a:buFont typeface="Arial" pitchFamily="34" charset="0"/>
              <a:buChar char="•"/>
              <a:defRPr/>
            </a:pPr>
            <a:r>
              <a:rPr lang="en-US" sz="3200" b="1" kern="0" dirty="0">
                <a:solidFill>
                  <a:schemeClr val="bg1"/>
                </a:solidFill>
                <a:latin typeface="Arial" pitchFamily="34" charset="0"/>
                <a:cs typeface="Arial" pitchFamily="34" charset="0"/>
              </a:rPr>
              <a:t>Evaluate the impact of cover crops and sensor thresholds for irrigation scheduling on corn production and soil properties in the Mississippi Delta Region.</a:t>
            </a:r>
          </a:p>
        </p:txBody>
      </p:sp>
      <p:sp>
        <p:nvSpPr>
          <p:cNvPr id="10" name="TextBox 9"/>
          <p:cNvSpPr txBox="1"/>
          <p:nvPr/>
        </p:nvSpPr>
        <p:spPr>
          <a:xfrm>
            <a:off x="556512" y="4934997"/>
            <a:ext cx="18287437" cy="5831468"/>
          </a:xfrm>
          <a:prstGeom prst="rect">
            <a:avLst/>
          </a:prstGeom>
          <a:solidFill>
            <a:srgbClr val="752636"/>
          </a:solidFill>
          <a:ln>
            <a:solidFill>
              <a:schemeClr val="tx1"/>
            </a:solidFill>
          </a:ln>
        </p:spPr>
        <p:txBody>
          <a:bodyPr wrap="square" lIns="261892" tIns="130946" rIns="261892" bIns="130946" rtlCol="0">
            <a:noAutofit/>
          </a:bodyPr>
          <a:lstStyle/>
          <a:p>
            <a:pPr marL="334956" indent="-334956">
              <a:spcAft>
                <a:spcPts val="859"/>
              </a:spcAft>
              <a:buFont typeface="Arial" pitchFamily="34" charset="0"/>
              <a:buChar char="•"/>
            </a:pPr>
            <a:r>
              <a:rPr lang="en-US" sz="3200" b="1" dirty="0">
                <a:solidFill>
                  <a:schemeClr val="bg1"/>
                </a:solidFill>
                <a:latin typeface="Arial" panose="020B0604020202020204" pitchFamily="34" charset="0"/>
                <a:cs typeface="Arial" panose="020B0604020202020204" pitchFamily="34" charset="0"/>
              </a:rPr>
              <a:t>Increase in irrigated acreage over time in the Mississippi delta have resulted in decline in groundwater levels in the Mississippi River Valley Alluvial Aquifer (MRVAA). </a:t>
            </a:r>
          </a:p>
          <a:p>
            <a:pPr marL="334956" indent="-334956">
              <a:spcAft>
                <a:spcPts val="859"/>
              </a:spcAft>
              <a:buFont typeface="Arial" pitchFamily="34" charset="0"/>
              <a:buChar char="•"/>
            </a:pPr>
            <a:r>
              <a:rPr lang="en-US" sz="3200" b="1" dirty="0">
                <a:solidFill>
                  <a:schemeClr val="bg1"/>
                </a:solidFill>
                <a:latin typeface="Arial" panose="020B0604020202020204" pitchFamily="34" charset="0"/>
                <a:cs typeface="Arial" panose="020B0604020202020204" pitchFamily="34" charset="0"/>
              </a:rPr>
              <a:t>The MRVAA groundwater levels are diminishing at faster rate than it can be replenished, which necessitates the need for better water saving irrigation and crop management practices in the MS Delta. </a:t>
            </a:r>
          </a:p>
          <a:p>
            <a:pPr marL="334956" indent="-334956">
              <a:spcAft>
                <a:spcPts val="859"/>
              </a:spcAft>
              <a:buFont typeface="Arial" pitchFamily="34" charset="0"/>
              <a:buChar char="•"/>
            </a:pPr>
            <a:r>
              <a:rPr lang="en-US" sz="3200" b="1" dirty="0">
                <a:solidFill>
                  <a:schemeClr val="bg1"/>
                </a:solidFill>
                <a:latin typeface="Arial" panose="020B0604020202020204" pitchFamily="34" charset="0"/>
                <a:cs typeface="Arial" panose="020B0604020202020204" pitchFamily="34" charset="0"/>
              </a:rPr>
              <a:t>Irrigation scheduling using soil moisture sensors and cover crops can be potential options to conserve and/or improving soil and water resources.</a:t>
            </a:r>
          </a:p>
          <a:p>
            <a:pPr marL="334956" indent="-334956">
              <a:spcAft>
                <a:spcPts val="859"/>
              </a:spcAft>
              <a:buFont typeface="Arial" pitchFamily="34" charset="0"/>
              <a:buChar char="•"/>
            </a:pPr>
            <a:r>
              <a:rPr lang="en-US" sz="3200" b="1" dirty="0">
                <a:solidFill>
                  <a:schemeClr val="bg1"/>
                </a:solidFill>
                <a:latin typeface="Arial" panose="020B0604020202020204" pitchFamily="34" charset="0"/>
                <a:cs typeface="Arial" panose="020B0604020202020204" pitchFamily="34" charset="0"/>
              </a:rPr>
              <a:t>Cover crops reduce evaporation losses, increase soil water holding capacity by increasing organic matter inputs and can increase water infiltration which reduces irrigation runoff and water use resulting in higher water use efficiency (Irmak, 2020; Spencer et al., 2018).</a:t>
            </a:r>
          </a:p>
        </p:txBody>
      </p:sp>
      <p:sp>
        <p:nvSpPr>
          <p:cNvPr id="5" name="Title 1"/>
          <p:cNvSpPr>
            <a:spLocks noGrp="1"/>
          </p:cNvSpPr>
          <p:nvPr>
            <p:ph type="ctrTitle"/>
          </p:nvPr>
        </p:nvSpPr>
        <p:spPr>
          <a:xfrm>
            <a:off x="10849188" y="423220"/>
            <a:ext cx="29508024" cy="3166998"/>
          </a:xfrm>
          <a:prstGeom prst="rect">
            <a:avLst/>
          </a:prstGeom>
          <a:solidFill>
            <a:srgbClr val="752636"/>
          </a:solidFill>
          <a:ln>
            <a:solidFill>
              <a:sysClr val="windowText" lastClr="000000"/>
            </a:solidFill>
          </a:ln>
        </p:spPr>
        <p:txBody>
          <a:bodyPr anchor="t">
            <a:normAutofit fontScale="90000"/>
          </a:bodyPr>
          <a:lstStyle/>
          <a:p>
            <a:pPr defTabSz="133982">
              <a:spcBef>
                <a:spcPts val="0"/>
              </a:spcBef>
              <a:defRPr/>
            </a:pPr>
            <a:r>
              <a:rPr lang="en-US" sz="5862" b="1" kern="0" dirty="0">
                <a:solidFill>
                  <a:schemeClr val="bg1"/>
                </a:solidFill>
                <a:latin typeface="Arial" pitchFamily="34" charset="0"/>
                <a:cs typeface="Arial" pitchFamily="34" charset="0"/>
              </a:rPr>
              <a:t> Impact of Cover Crops and Irrigation Scheduling Thresholds on Corn Production</a:t>
            </a:r>
            <a:br>
              <a:rPr lang="en-US" sz="5862" b="1" kern="0" dirty="0">
                <a:solidFill>
                  <a:schemeClr val="bg1"/>
                </a:solidFill>
                <a:latin typeface="Arial" pitchFamily="34" charset="0"/>
                <a:cs typeface="Arial" pitchFamily="34" charset="0"/>
              </a:rPr>
            </a:br>
            <a:r>
              <a:rPr lang="en-US" sz="4249" b="1" kern="0" dirty="0">
                <a:solidFill>
                  <a:schemeClr val="bg1"/>
                </a:solidFill>
                <a:latin typeface="Arial" pitchFamily="34" charset="0"/>
                <a:cs typeface="Arial" pitchFamily="34" charset="0"/>
              </a:rPr>
              <a:t>Gurpreet Kaur, Dillon Russell, and </a:t>
            </a:r>
            <a:r>
              <a:rPr lang="en-US" sz="4249" b="1" kern="0" dirty="0" err="1">
                <a:solidFill>
                  <a:schemeClr val="bg1"/>
                </a:solidFill>
                <a:latin typeface="Arial" pitchFamily="34" charset="0"/>
                <a:cs typeface="Arial" pitchFamily="34" charset="0"/>
              </a:rPr>
              <a:t>Gurbir</a:t>
            </a:r>
            <a:r>
              <a:rPr lang="en-US" sz="4249" b="1" kern="0" dirty="0">
                <a:solidFill>
                  <a:schemeClr val="bg1"/>
                </a:solidFill>
                <a:latin typeface="Arial" pitchFamily="34" charset="0"/>
                <a:cs typeface="Arial" pitchFamily="34" charset="0"/>
              </a:rPr>
              <a:t> Singh</a:t>
            </a:r>
            <a:br>
              <a:rPr lang="en-US" sz="4249" b="1" kern="0" baseline="30000" dirty="0">
                <a:solidFill>
                  <a:schemeClr val="bg1"/>
                </a:solidFill>
                <a:latin typeface="Arial" pitchFamily="34" charset="0"/>
                <a:cs typeface="Arial" pitchFamily="34" charset="0"/>
              </a:rPr>
            </a:br>
            <a:r>
              <a:rPr lang="en-US" sz="3516" b="1" kern="0" dirty="0">
                <a:solidFill>
                  <a:schemeClr val="bg1"/>
                </a:solidFill>
                <a:latin typeface="Arial" pitchFamily="34" charset="0"/>
                <a:cs typeface="Arial" pitchFamily="34" charset="0"/>
              </a:rPr>
              <a:t>National Center for Alluvial Aquifer Research, Delta Research and Extension Center,</a:t>
            </a:r>
            <a:br>
              <a:rPr lang="en-US" sz="3516" b="1" kern="0" dirty="0">
                <a:solidFill>
                  <a:schemeClr val="bg1"/>
                </a:solidFill>
                <a:latin typeface="Arial" pitchFamily="34" charset="0"/>
                <a:cs typeface="Arial" pitchFamily="34" charset="0"/>
              </a:rPr>
            </a:br>
            <a:r>
              <a:rPr lang="en-US" sz="3516" b="1" kern="0" dirty="0">
                <a:solidFill>
                  <a:schemeClr val="bg1"/>
                </a:solidFill>
                <a:latin typeface="Arial" pitchFamily="34" charset="0"/>
                <a:cs typeface="Arial" pitchFamily="34" charset="0"/>
              </a:rPr>
              <a:t>Mississippi State University, Stoneville, MS</a:t>
            </a:r>
            <a:br>
              <a:rPr lang="en-US" sz="3516" b="1" kern="0" dirty="0">
                <a:solidFill>
                  <a:schemeClr val="bg1"/>
                </a:solidFill>
                <a:latin typeface="Arial" pitchFamily="34" charset="0"/>
                <a:cs typeface="Arial" pitchFamily="34" charset="0"/>
              </a:rPr>
            </a:br>
            <a:r>
              <a:rPr lang="en-US" sz="3516" b="1" kern="0" dirty="0">
                <a:solidFill>
                  <a:schemeClr val="bg1"/>
                </a:solidFill>
                <a:latin typeface="Arial" pitchFamily="34" charset="0"/>
                <a:cs typeface="Arial" pitchFamily="34" charset="0"/>
              </a:rPr>
              <a:t> </a:t>
            </a:r>
            <a:br>
              <a:rPr lang="en-US" sz="2564" kern="0" baseline="30000" dirty="0">
                <a:solidFill>
                  <a:sysClr val="windowText" lastClr="000000"/>
                </a:solidFill>
                <a:latin typeface="Calibri"/>
              </a:rPr>
            </a:br>
            <a:br>
              <a:rPr lang="en-US" sz="2857" kern="0" baseline="30000" dirty="0">
                <a:solidFill>
                  <a:sysClr val="windowText" lastClr="000000"/>
                </a:solidFill>
                <a:latin typeface="Calibri"/>
              </a:rPr>
            </a:br>
            <a:endParaRPr lang="en-US" sz="4542" kern="0" dirty="0">
              <a:solidFill>
                <a:sysClr val="windowText" lastClr="000000"/>
              </a:solidFill>
            </a:endParaRPr>
          </a:p>
        </p:txBody>
      </p:sp>
      <p:sp>
        <p:nvSpPr>
          <p:cNvPr id="33" name="TextBox 32"/>
          <p:cNvSpPr txBox="1"/>
          <p:nvPr/>
        </p:nvSpPr>
        <p:spPr>
          <a:xfrm>
            <a:off x="19288135" y="23469600"/>
            <a:ext cx="31125510" cy="1601923"/>
          </a:xfrm>
          <a:prstGeom prst="rect">
            <a:avLst/>
          </a:prstGeom>
          <a:solidFill>
            <a:srgbClr val="752636"/>
          </a:solidFill>
          <a:ln>
            <a:solidFill>
              <a:schemeClr val="tx1"/>
            </a:solidFill>
          </a:ln>
        </p:spPr>
        <p:txBody>
          <a:bodyPr wrap="square" lIns="261892" tIns="130946" rIns="261892" bIns="0" rtlCol="0">
            <a:noAutofit/>
          </a:bodyPr>
          <a:lstStyle/>
          <a:p>
            <a:pPr marL="334956" indent="-334956" defTabSz="613876">
              <a:buFont typeface="Arial" panose="020B0604020202020204" pitchFamily="34" charset="0"/>
              <a:buChar char="•"/>
              <a:defRPr/>
            </a:pPr>
            <a:r>
              <a:rPr lang="en-US" sz="3200" b="1" dirty="0">
                <a:solidFill>
                  <a:schemeClr val="bg1"/>
                </a:solidFill>
                <a:latin typeface="Arial" pitchFamily="34" charset="0"/>
                <a:cs typeface="Arial" pitchFamily="34" charset="0"/>
              </a:rPr>
              <a:t>Cover crops did not show any changes in soil properties, and reduced corn grain yield and water productivity in first year of our study. It is possible that long term use of cover crops might improve soil health resulting in increasing corn yields and improving water productivity. Therefore, the research will be continued for more years to provide strong recommendation about use of cover crops and irrigation scheduling on corn production in MS delta.  </a:t>
            </a:r>
          </a:p>
        </p:txBody>
      </p:sp>
      <p:sp>
        <p:nvSpPr>
          <p:cNvPr id="143" name="TextBox 142"/>
          <p:cNvSpPr txBox="1"/>
          <p:nvPr/>
        </p:nvSpPr>
        <p:spPr>
          <a:xfrm>
            <a:off x="19275871" y="26212800"/>
            <a:ext cx="31150038" cy="2286000"/>
          </a:xfrm>
          <a:prstGeom prst="rect">
            <a:avLst/>
          </a:prstGeom>
          <a:solidFill>
            <a:srgbClr val="752636"/>
          </a:solidFill>
          <a:ln>
            <a:solidFill>
              <a:schemeClr val="tx1"/>
            </a:solidFill>
          </a:ln>
        </p:spPr>
        <p:txBody>
          <a:bodyPr wrap="square" lIns="261892" tIns="130946" rIns="261892" bIns="130946" rtlCol="0">
            <a:noAutofit/>
          </a:bodyPr>
          <a:lstStyle/>
          <a:p>
            <a:pPr marL="334956" indent="-334956" defTabSz="3405383" fontAlgn="base">
              <a:spcBef>
                <a:spcPct val="0"/>
              </a:spcBef>
              <a:spcAft>
                <a:spcPct val="0"/>
              </a:spcAft>
              <a:buFont typeface="Arial" panose="020B0604020202020204" pitchFamily="34" charset="0"/>
              <a:buChar char="•"/>
              <a:defRPr/>
            </a:pP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Irmak, S. 2020. Long-term UNL study examines impacts of cover crops on soil, water. Last accessed 24 June 2020. </a:t>
            </a:r>
            <a:r>
              <a:rPr lang="en-US" sz="3200"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https://cropwatch.unl.edu/long-term-unl-study-examines-impacts-cover-crops-soil-water</a:t>
            </a:r>
            <a:r>
              <a:rPr lang="en-US" sz="3200"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334956" indent="-334956" defTabSz="3405383" fontAlgn="base">
              <a:spcBef>
                <a:spcPct val="0"/>
              </a:spcBef>
              <a:spcAft>
                <a:spcPct val="0"/>
              </a:spcAft>
              <a:buFont typeface="Arial" panose="020B0604020202020204" pitchFamily="34" charset="0"/>
              <a:buChar char="•"/>
              <a:defRPr/>
            </a:pP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Spencer, G.D., L.J. </a:t>
            </a:r>
            <a:r>
              <a:rPr lang="en-US" sz="3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Krutz</a:t>
            </a: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L.L. Falconer, W.B. Henry, C.G. Henry, E.J. Larson, and R.L. </a:t>
            </a:r>
            <a:r>
              <a:rPr lang="en-US" sz="3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Atwill</a:t>
            </a: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2019. Irrigation water management technologies for furrow‐irrigated corn that decrease water use and improve yield and on‐farm profitability. Crop, Forage &amp; Turfgrass Management, 5(1), 1-8.</a:t>
            </a:r>
          </a:p>
        </p:txBody>
      </p:sp>
      <p:sp>
        <p:nvSpPr>
          <p:cNvPr id="14" name="TextBox 13"/>
          <p:cNvSpPr txBox="1"/>
          <p:nvPr/>
        </p:nvSpPr>
        <p:spPr>
          <a:xfrm>
            <a:off x="7836568" y="10896600"/>
            <a:ext cx="3684181" cy="766522"/>
          </a:xfrm>
          <a:prstGeom prst="rect">
            <a:avLst/>
          </a:prstGeom>
          <a:solidFill>
            <a:srgbClr val="752636"/>
          </a:solidFill>
          <a:ln>
            <a:solidFill>
              <a:sysClr val="windowText" lastClr="000000"/>
            </a:solidFill>
          </a:ln>
        </p:spPr>
        <p:txBody>
          <a:bodyPr wrap="square" lIns="267936" tIns="133968" rIns="267936" bIns="133968" rtlCol="0">
            <a:spAutoFit/>
          </a:bodyPr>
          <a:lstStyle/>
          <a:p>
            <a:pPr algn="ctr" defTabSz="613876">
              <a:defRPr/>
            </a:pPr>
            <a:r>
              <a:rPr lang="en-US" sz="3223" b="1" kern="0" dirty="0">
                <a:solidFill>
                  <a:schemeClr val="bg1"/>
                </a:solidFill>
                <a:latin typeface="Arial" pitchFamily="34" charset="0"/>
                <a:cs typeface="Arial" pitchFamily="34" charset="0"/>
              </a:rPr>
              <a:t>OBJECTIVE</a:t>
            </a:r>
          </a:p>
        </p:txBody>
      </p:sp>
      <p:sp>
        <p:nvSpPr>
          <p:cNvPr id="25" name="TextBox 24"/>
          <p:cNvSpPr txBox="1"/>
          <p:nvPr/>
        </p:nvSpPr>
        <p:spPr>
          <a:xfrm>
            <a:off x="6580738" y="13335000"/>
            <a:ext cx="5516438" cy="766522"/>
          </a:xfrm>
          <a:prstGeom prst="rect">
            <a:avLst/>
          </a:prstGeom>
          <a:solidFill>
            <a:srgbClr val="752636"/>
          </a:solidFill>
          <a:ln>
            <a:solidFill>
              <a:sysClr val="windowText" lastClr="000000"/>
            </a:solidFill>
          </a:ln>
        </p:spPr>
        <p:txBody>
          <a:bodyPr wrap="square" lIns="267936" tIns="133968" rIns="267936" bIns="133968" rtlCol="0">
            <a:spAutoFit/>
          </a:bodyPr>
          <a:lstStyle/>
          <a:p>
            <a:pPr algn="ctr" defTabSz="613876">
              <a:defRPr/>
            </a:pPr>
            <a:r>
              <a:rPr lang="en-US" sz="3223" b="1" kern="0" dirty="0">
                <a:solidFill>
                  <a:schemeClr val="bg1"/>
                </a:solidFill>
                <a:latin typeface="Arial" pitchFamily="34" charset="0"/>
                <a:cs typeface="Arial" pitchFamily="34" charset="0"/>
              </a:rPr>
              <a:t>MATERIALS &amp; METHODS</a:t>
            </a:r>
          </a:p>
        </p:txBody>
      </p:sp>
      <p:sp>
        <p:nvSpPr>
          <p:cNvPr id="35" name="TextBox 34"/>
          <p:cNvSpPr txBox="1"/>
          <p:nvPr/>
        </p:nvSpPr>
        <p:spPr>
          <a:xfrm>
            <a:off x="33114973" y="25299981"/>
            <a:ext cx="3386343" cy="760419"/>
          </a:xfrm>
          <a:prstGeom prst="rect">
            <a:avLst/>
          </a:prstGeom>
          <a:solidFill>
            <a:srgbClr val="752636"/>
          </a:solidFill>
          <a:ln>
            <a:solidFill>
              <a:sysClr val="windowText" lastClr="000000"/>
            </a:solidFill>
          </a:ln>
        </p:spPr>
        <p:txBody>
          <a:bodyPr wrap="square" lIns="261892" tIns="130946" rIns="261892" bIns="130946" rtlCol="0">
            <a:spAutoFit/>
          </a:bodyPr>
          <a:lstStyle/>
          <a:p>
            <a:pPr algn="ctr" defTabSz="613876">
              <a:defRPr/>
            </a:pPr>
            <a:r>
              <a:rPr lang="en-US" sz="3223" b="1" kern="0" dirty="0">
                <a:solidFill>
                  <a:schemeClr val="bg1"/>
                </a:solidFill>
                <a:latin typeface="Arial" pitchFamily="34" charset="0"/>
                <a:cs typeface="Arial" pitchFamily="34" charset="0"/>
              </a:rPr>
              <a:t>REFERENCES</a:t>
            </a:r>
          </a:p>
        </p:txBody>
      </p:sp>
      <p:sp>
        <p:nvSpPr>
          <p:cNvPr id="31" name="TextBox 30"/>
          <p:cNvSpPr txBox="1"/>
          <p:nvPr/>
        </p:nvSpPr>
        <p:spPr>
          <a:xfrm>
            <a:off x="32961326" y="22556781"/>
            <a:ext cx="3693637" cy="760419"/>
          </a:xfrm>
          <a:prstGeom prst="rect">
            <a:avLst/>
          </a:prstGeom>
          <a:solidFill>
            <a:srgbClr val="752636"/>
          </a:solidFill>
          <a:ln>
            <a:solidFill>
              <a:sysClr val="windowText" lastClr="000000"/>
            </a:solidFill>
          </a:ln>
        </p:spPr>
        <p:txBody>
          <a:bodyPr wrap="square" lIns="261892" tIns="130946" rIns="261892" bIns="130946" rtlCol="0">
            <a:spAutoFit/>
          </a:bodyPr>
          <a:lstStyle/>
          <a:p>
            <a:pPr algn="ctr" defTabSz="613876">
              <a:defRPr/>
            </a:pPr>
            <a:r>
              <a:rPr lang="en-US" sz="3223" b="1" kern="0" dirty="0">
                <a:solidFill>
                  <a:schemeClr val="bg1"/>
                </a:solidFill>
                <a:latin typeface="Arial" pitchFamily="34" charset="0"/>
                <a:cs typeface="Arial" pitchFamily="34" charset="0"/>
              </a:rPr>
              <a:t>CONCLUSION</a:t>
            </a:r>
          </a:p>
        </p:txBody>
      </p:sp>
      <p:sp>
        <p:nvSpPr>
          <p:cNvPr id="12" name="TextBox 11"/>
          <p:cNvSpPr txBox="1"/>
          <p:nvPr/>
        </p:nvSpPr>
        <p:spPr>
          <a:xfrm>
            <a:off x="7836568" y="3882398"/>
            <a:ext cx="3679719" cy="766522"/>
          </a:xfrm>
          <a:prstGeom prst="rect">
            <a:avLst/>
          </a:prstGeom>
          <a:solidFill>
            <a:srgbClr val="752636"/>
          </a:solidFill>
          <a:ln>
            <a:solidFill>
              <a:sysClr val="windowText" lastClr="000000"/>
            </a:solidFill>
          </a:ln>
        </p:spPr>
        <p:txBody>
          <a:bodyPr wrap="square" lIns="267936" tIns="133968" rIns="267936" bIns="133968" rtlCol="0">
            <a:spAutoFit/>
          </a:bodyPr>
          <a:lstStyle/>
          <a:p>
            <a:pPr algn="ctr" defTabSz="613876">
              <a:defRPr/>
            </a:pPr>
            <a:r>
              <a:rPr lang="en-US" sz="3223" b="1" kern="0" dirty="0">
                <a:solidFill>
                  <a:schemeClr val="bg1"/>
                </a:solidFill>
                <a:latin typeface="Arial" pitchFamily="34" charset="0"/>
                <a:cs typeface="Arial" pitchFamily="34" charset="0"/>
              </a:rPr>
              <a:t>INTRODUCTION</a:t>
            </a:r>
          </a:p>
        </p:txBody>
      </p:sp>
      <p:sp>
        <p:nvSpPr>
          <p:cNvPr id="85" name="TextBox 84"/>
          <p:cNvSpPr txBox="1"/>
          <p:nvPr/>
        </p:nvSpPr>
        <p:spPr>
          <a:xfrm>
            <a:off x="31566837" y="3882398"/>
            <a:ext cx="6482615" cy="760419"/>
          </a:xfrm>
          <a:prstGeom prst="rect">
            <a:avLst/>
          </a:prstGeom>
          <a:solidFill>
            <a:srgbClr val="752636"/>
          </a:solidFill>
          <a:ln>
            <a:solidFill>
              <a:sysClr val="windowText" lastClr="000000"/>
            </a:solidFill>
          </a:ln>
        </p:spPr>
        <p:txBody>
          <a:bodyPr wrap="square" lIns="261892" tIns="130946" rIns="261892" bIns="130946" rtlCol="0">
            <a:spAutoFit/>
          </a:bodyPr>
          <a:lstStyle/>
          <a:p>
            <a:pPr algn="ctr" defTabSz="613876">
              <a:defRPr/>
            </a:pPr>
            <a:r>
              <a:rPr lang="en-US" sz="3223" b="1" kern="0" dirty="0">
                <a:solidFill>
                  <a:schemeClr val="bg1"/>
                </a:solidFill>
                <a:latin typeface="Arial" pitchFamily="34" charset="0"/>
                <a:cs typeface="Arial" pitchFamily="34" charset="0"/>
              </a:rPr>
              <a:t>RESULTS &amp; DISCUSSION</a:t>
            </a:r>
          </a:p>
        </p:txBody>
      </p:sp>
      <p:sp>
        <p:nvSpPr>
          <p:cNvPr id="88" name="TextBox 87"/>
          <p:cNvSpPr txBox="1"/>
          <p:nvPr/>
        </p:nvSpPr>
        <p:spPr>
          <a:xfrm>
            <a:off x="19307703" y="10110180"/>
            <a:ext cx="31086374" cy="1741777"/>
          </a:xfrm>
          <a:prstGeom prst="rect">
            <a:avLst/>
          </a:prstGeom>
          <a:solidFill>
            <a:srgbClr val="F2DCDB"/>
          </a:solidFill>
          <a:ln>
            <a:solidFill>
              <a:schemeClr val="tx1"/>
            </a:solidFill>
          </a:ln>
        </p:spPr>
        <p:txBody>
          <a:bodyPr wrap="square" lIns="261892" tIns="130946" rIns="261892" bIns="130946" rtlCol="0">
            <a:spAutoFit/>
          </a:bodyPr>
          <a:lstStyle/>
          <a:p>
            <a:pPr defTabSz="613876">
              <a:spcAft>
                <a:spcPts val="859"/>
              </a:spcAft>
              <a:buSzPct val="100000"/>
              <a:defRPr/>
            </a:pPr>
            <a:r>
              <a:rPr lang="en-US" sz="3200" b="1" kern="0" dirty="0">
                <a:latin typeface="Arial" pitchFamily="34" charset="0"/>
                <a:cs typeface="Arial" pitchFamily="34" charset="0"/>
              </a:rPr>
              <a:t>Table 1. Mean values of cover crop biomass production, their CN ratio, and N uptake, corn silage biomass, plant population, corn yield, and water productivity during the 2020 growing season. Means followed by the same letter within a column are not statistically different (α = 0.05). A dash (-) between two letters represent all letters for an alphabetic series (example c-h =</a:t>
            </a:r>
            <a:r>
              <a:rPr lang="en-US" sz="3200" b="1" kern="0" dirty="0" err="1">
                <a:latin typeface="Arial" pitchFamily="34" charset="0"/>
                <a:cs typeface="Arial" pitchFamily="34" charset="0"/>
              </a:rPr>
              <a:t>cdefgh</a:t>
            </a:r>
            <a:r>
              <a:rPr lang="en-US" sz="3200" b="1" kern="0" dirty="0">
                <a:latin typeface="Arial" pitchFamily="34" charset="0"/>
                <a:cs typeface="Arial" pitchFamily="34" charset="0"/>
              </a:rPr>
              <a:t>). </a:t>
            </a:r>
          </a:p>
        </p:txBody>
      </p:sp>
      <p:pic>
        <p:nvPicPr>
          <p:cNvPr id="95" name="Picture 7"/>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154438" y="16831035"/>
            <a:ext cx="33492" cy="66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TextBox 71"/>
          <p:cNvSpPr txBox="1"/>
          <p:nvPr/>
        </p:nvSpPr>
        <p:spPr>
          <a:xfrm>
            <a:off x="556512" y="14325600"/>
            <a:ext cx="18287437" cy="14173200"/>
          </a:xfrm>
          <a:prstGeom prst="rect">
            <a:avLst/>
          </a:prstGeom>
          <a:solidFill>
            <a:srgbClr val="752636"/>
          </a:solidFill>
          <a:ln>
            <a:solidFill>
              <a:schemeClr val="tx1"/>
            </a:solidFill>
          </a:ln>
        </p:spPr>
        <p:txBody>
          <a:bodyPr wrap="square" lIns="261892" tIns="130946" rIns="261892" bIns="130946" rtlCol="0">
            <a:spAutoFit/>
          </a:bodyPr>
          <a:lstStyle/>
          <a:p>
            <a:pPr marL="47625"/>
            <a:r>
              <a:rPr lang="en-US" sz="3200" b="1" u="sng" dirty="0">
                <a:solidFill>
                  <a:schemeClr val="bg1"/>
                </a:solidFill>
                <a:latin typeface="Arial" panose="020B0604020202020204" pitchFamily="34" charset="0"/>
                <a:cs typeface="Arial" panose="020B0604020202020204" pitchFamily="34" charset="0"/>
              </a:rPr>
              <a:t>Field Experiment </a:t>
            </a:r>
          </a:p>
          <a:p>
            <a:pPr marL="288925" indent="-288925">
              <a:buFont typeface="Arial" panose="020B0604020202020204" pitchFamily="34" charset="0"/>
              <a:buChar char="•"/>
            </a:pPr>
            <a:r>
              <a:rPr lang="en-US" sz="3200" b="1" dirty="0">
                <a:solidFill>
                  <a:schemeClr val="bg1"/>
                </a:solidFill>
                <a:latin typeface="Arial" panose="020B0604020202020204" pitchFamily="34" charset="0"/>
                <a:cs typeface="Arial" panose="020B0604020202020204" pitchFamily="34" charset="0"/>
              </a:rPr>
              <a:t>Site: National Center for Alluvial Aquifer Research, Leland, MS</a:t>
            </a:r>
          </a:p>
          <a:p>
            <a:pPr marL="288925" indent="-288925">
              <a:buFont typeface="Arial" panose="020B0604020202020204" pitchFamily="34" charset="0"/>
              <a:buChar char="•"/>
            </a:pPr>
            <a:r>
              <a:rPr lang="en-US" sz="3200" b="1" dirty="0">
                <a:solidFill>
                  <a:schemeClr val="bg1"/>
                </a:solidFill>
                <a:latin typeface="Arial" panose="020B0604020202020204" pitchFamily="34" charset="0"/>
                <a:cs typeface="Arial" panose="020B0604020202020204" pitchFamily="34" charset="0"/>
              </a:rPr>
              <a:t>Initiation: Fall 2019</a:t>
            </a:r>
          </a:p>
          <a:p>
            <a:pPr marL="288925" indent="-288925">
              <a:buFont typeface="Arial" panose="020B0604020202020204" pitchFamily="34" charset="0"/>
              <a:buChar char="•"/>
            </a:pPr>
            <a:r>
              <a:rPr lang="en-US" sz="3200" b="1" dirty="0">
                <a:solidFill>
                  <a:schemeClr val="bg1"/>
                </a:solidFill>
                <a:latin typeface="Arial" panose="020B0604020202020204" pitchFamily="34" charset="0"/>
                <a:cs typeface="Arial" panose="020B0604020202020204" pitchFamily="34" charset="0"/>
              </a:rPr>
              <a:t>Experimental design: randomized complete block with four replications</a:t>
            </a:r>
          </a:p>
          <a:p>
            <a:pPr marL="288925" indent="-288925">
              <a:buFont typeface="Arial" panose="020B0604020202020204" pitchFamily="34" charset="0"/>
              <a:buChar char="•"/>
            </a:pPr>
            <a:r>
              <a:rPr lang="en-US" sz="3200" b="1" dirty="0">
                <a:solidFill>
                  <a:schemeClr val="bg1"/>
                </a:solidFill>
                <a:latin typeface="Arial" panose="020B0604020202020204" pitchFamily="34" charset="0"/>
                <a:cs typeface="Arial" panose="020B0604020202020204" pitchFamily="34" charset="0"/>
              </a:rPr>
              <a:t>Irrigation treatments:</a:t>
            </a:r>
          </a:p>
          <a:p>
            <a:pPr marL="793750" indent="-504825">
              <a:buFont typeface="+mj-lt"/>
              <a:buAutoNum type="alphaLcParenR"/>
            </a:pPr>
            <a:r>
              <a:rPr lang="en-US" sz="3200" b="1" dirty="0">
                <a:solidFill>
                  <a:schemeClr val="bg1"/>
                </a:solidFill>
                <a:latin typeface="Arial" panose="020B0604020202020204" pitchFamily="34" charset="0"/>
                <a:cs typeface="Arial" panose="020B0604020202020204" pitchFamily="34" charset="0"/>
              </a:rPr>
              <a:t>no irrigation</a:t>
            </a:r>
          </a:p>
          <a:p>
            <a:pPr marL="793750" indent="-504825">
              <a:buFont typeface="+mj-lt"/>
              <a:buAutoNum type="alphaLcParenR"/>
            </a:pPr>
            <a:r>
              <a:rPr lang="en-US" sz="3200" b="1" dirty="0">
                <a:solidFill>
                  <a:schemeClr val="bg1"/>
                </a:solidFill>
                <a:latin typeface="Arial" panose="020B0604020202020204" pitchFamily="34" charset="0"/>
                <a:cs typeface="Arial" panose="020B0604020202020204" pitchFamily="34" charset="0"/>
              </a:rPr>
              <a:t>Irrigation initiation at -40 kPa</a:t>
            </a:r>
          </a:p>
          <a:p>
            <a:pPr marL="793750" indent="-504825">
              <a:buFont typeface="+mj-lt"/>
              <a:buAutoNum type="alphaLcParenR"/>
            </a:pPr>
            <a:r>
              <a:rPr lang="en-US" sz="3200" b="1" dirty="0">
                <a:solidFill>
                  <a:schemeClr val="bg1"/>
                </a:solidFill>
                <a:latin typeface="Arial" panose="020B0604020202020204" pitchFamily="34" charset="0"/>
                <a:cs typeface="Arial" panose="020B0604020202020204" pitchFamily="34" charset="0"/>
              </a:rPr>
              <a:t>Irrigation initiation at -90 kPa</a:t>
            </a:r>
          </a:p>
          <a:p>
            <a:pPr marL="334956" indent="-334956">
              <a:buFont typeface="Arial" panose="020B0604020202020204" pitchFamily="34" charset="0"/>
              <a:buChar char="•"/>
            </a:pPr>
            <a:r>
              <a:rPr lang="en-US" sz="3200" b="1" dirty="0">
                <a:solidFill>
                  <a:schemeClr val="bg1"/>
                </a:solidFill>
                <a:latin typeface="Arial" panose="020B0604020202020204" pitchFamily="34" charset="0"/>
                <a:cs typeface="Arial" panose="020B0604020202020204" pitchFamily="34" charset="0"/>
              </a:rPr>
              <a:t>Watermark soil moisture sensors were installed in each plot at 15, 30, 60, and 91 cm.</a:t>
            </a:r>
          </a:p>
          <a:p>
            <a:pPr marL="334956" indent="-334956">
              <a:buFont typeface="Arial" panose="020B0604020202020204" pitchFamily="34" charset="0"/>
              <a:buChar char="•"/>
            </a:pPr>
            <a:r>
              <a:rPr lang="en-US" sz="3200" b="1" dirty="0">
                <a:solidFill>
                  <a:schemeClr val="bg1"/>
                </a:solidFill>
                <a:latin typeface="Arial" panose="020B0604020202020204" pitchFamily="34" charset="0"/>
                <a:cs typeface="Arial" panose="020B0604020202020204" pitchFamily="34" charset="0"/>
              </a:rPr>
              <a:t>Irrigation was started when the weighted average of the sensors reached the required treatment thresholds.</a:t>
            </a:r>
          </a:p>
          <a:p>
            <a:pPr marL="334956" indent="-334956">
              <a:buFont typeface="Arial" panose="020B0604020202020204" pitchFamily="34" charset="0"/>
              <a:buChar char="•"/>
            </a:pPr>
            <a:r>
              <a:rPr lang="en-US" sz="3200" b="1" dirty="0">
                <a:solidFill>
                  <a:schemeClr val="bg1"/>
                </a:solidFill>
                <a:latin typeface="Arial" panose="020B0604020202020204" pitchFamily="34" charset="0"/>
                <a:cs typeface="Arial" panose="020B0604020202020204" pitchFamily="34" charset="0"/>
              </a:rPr>
              <a:t>Cover crop treatments: </a:t>
            </a:r>
          </a:p>
          <a:p>
            <a:pPr marL="793750" indent="-514350">
              <a:buFont typeface="+mj-lt"/>
              <a:buAutoNum type="alphaLcParenR"/>
            </a:pPr>
            <a:r>
              <a:rPr lang="en-US" sz="3200" b="1" dirty="0">
                <a:solidFill>
                  <a:schemeClr val="bg1"/>
                </a:solidFill>
                <a:latin typeface="Arial" panose="020B0604020202020204" pitchFamily="34" charset="0"/>
                <a:cs typeface="Arial" panose="020B0604020202020204" pitchFamily="34" charset="0"/>
              </a:rPr>
              <a:t>No cover crop </a:t>
            </a:r>
          </a:p>
          <a:p>
            <a:pPr marL="793750" indent="-514350">
              <a:buFont typeface="+mj-lt"/>
              <a:buAutoNum type="alphaLcParenR"/>
            </a:pPr>
            <a:r>
              <a:rPr lang="en-US" sz="3200" b="1" dirty="0">
                <a:solidFill>
                  <a:schemeClr val="bg1"/>
                </a:solidFill>
                <a:latin typeface="Arial" panose="020B0604020202020204" pitchFamily="34" charset="0"/>
                <a:cs typeface="Arial" panose="020B0604020202020204" pitchFamily="34" charset="0"/>
              </a:rPr>
              <a:t>Cereal rye (</a:t>
            </a:r>
            <a:r>
              <a:rPr lang="en-US" sz="3200" b="1" i="1" dirty="0">
                <a:solidFill>
                  <a:schemeClr val="bg1"/>
                </a:solidFill>
                <a:latin typeface="Arial" panose="020B0604020202020204" pitchFamily="34" charset="0"/>
                <a:cs typeface="Arial" panose="020B0604020202020204" pitchFamily="34" charset="0"/>
              </a:rPr>
              <a:t>Secale cereale</a:t>
            </a:r>
            <a:r>
              <a:rPr lang="en-US" sz="3200" b="1" dirty="0">
                <a:solidFill>
                  <a:schemeClr val="bg1"/>
                </a:solidFill>
                <a:latin typeface="Arial" panose="020B0604020202020204" pitchFamily="34" charset="0"/>
                <a:cs typeface="Arial" panose="020B0604020202020204" pitchFamily="34" charset="0"/>
              </a:rPr>
              <a:t> L.) </a:t>
            </a:r>
          </a:p>
          <a:p>
            <a:pPr marL="793750" indent="-514350">
              <a:buFont typeface="+mj-lt"/>
              <a:buAutoNum type="alphaLcParenR"/>
            </a:pPr>
            <a:r>
              <a:rPr lang="en-US" sz="3200" b="1" dirty="0">
                <a:solidFill>
                  <a:schemeClr val="bg1"/>
                </a:solidFill>
                <a:latin typeface="Arial" panose="020B0604020202020204" pitchFamily="34" charset="0"/>
                <a:cs typeface="Arial" panose="020B0604020202020204" pitchFamily="34" charset="0"/>
              </a:rPr>
              <a:t>Hairy vetch (</a:t>
            </a:r>
            <a:r>
              <a:rPr lang="en-US" sz="3200" b="1" i="1" dirty="0">
                <a:solidFill>
                  <a:schemeClr val="bg1"/>
                </a:solidFill>
                <a:latin typeface="Arial" panose="020B0604020202020204" pitchFamily="34" charset="0"/>
                <a:cs typeface="Arial" panose="020B0604020202020204" pitchFamily="34" charset="0"/>
              </a:rPr>
              <a:t>Vicia </a:t>
            </a:r>
            <a:r>
              <a:rPr lang="en-US" sz="3200" b="1" i="1" dirty="0" err="1">
                <a:solidFill>
                  <a:schemeClr val="bg1"/>
                </a:solidFill>
                <a:latin typeface="Arial" panose="020B0604020202020204" pitchFamily="34" charset="0"/>
                <a:cs typeface="Arial" panose="020B0604020202020204" pitchFamily="34" charset="0"/>
              </a:rPr>
              <a:t>villosa</a:t>
            </a:r>
            <a:r>
              <a:rPr lang="en-US" sz="3200" b="1" i="1" dirty="0">
                <a:solidFill>
                  <a:schemeClr val="bg1"/>
                </a:solidFill>
                <a:latin typeface="Arial" panose="020B0604020202020204" pitchFamily="34" charset="0"/>
                <a:cs typeface="Arial" panose="020B0604020202020204" pitchFamily="34" charset="0"/>
              </a:rPr>
              <a:t> </a:t>
            </a:r>
            <a:r>
              <a:rPr lang="en-US" sz="3200" b="1" dirty="0">
                <a:solidFill>
                  <a:schemeClr val="bg1"/>
                </a:solidFill>
                <a:latin typeface="Arial" panose="020B0604020202020204" pitchFamily="34" charset="0"/>
                <a:cs typeface="Arial" panose="020B0604020202020204" pitchFamily="34" charset="0"/>
              </a:rPr>
              <a:t>L.)</a:t>
            </a:r>
          </a:p>
          <a:p>
            <a:pPr marL="793750" indent="-514350">
              <a:buFont typeface="+mj-lt"/>
              <a:buAutoNum type="alphaLcParenR"/>
            </a:pPr>
            <a:r>
              <a:rPr lang="en-US" sz="3200" b="1" dirty="0">
                <a:solidFill>
                  <a:schemeClr val="bg1"/>
                </a:solidFill>
                <a:latin typeface="Arial" panose="020B0604020202020204" pitchFamily="34" charset="0"/>
                <a:cs typeface="Arial" panose="020B0604020202020204" pitchFamily="34" charset="0"/>
              </a:rPr>
              <a:t>Wheat (</a:t>
            </a:r>
            <a:r>
              <a:rPr lang="en-US" sz="3200" b="1" i="1" dirty="0">
                <a:solidFill>
                  <a:schemeClr val="bg1"/>
                </a:solidFill>
                <a:latin typeface="Arial" panose="020B0604020202020204" pitchFamily="34" charset="0"/>
                <a:cs typeface="Arial" panose="020B0604020202020204" pitchFamily="34" charset="0"/>
              </a:rPr>
              <a:t>Triticum </a:t>
            </a:r>
            <a:r>
              <a:rPr lang="en-US" sz="3200" b="1" i="1" dirty="0" err="1">
                <a:solidFill>
                  <a:schemeClr val="bg1"/>
                </a:solidFill>
                <a:latin typeface="Arial" panose="020B0604020202020204" pitchFamily="34" charset="0"/>
                <a:cs typeface="Arial" panose="020B0604020202020204" pitchFamily="34" charset="0"/>
              </a:rPr>
              <a:t>aestivum</a:t>
            </a:r>
            <a:r>
              <a:rPr lang="en-US" sz="3200" b="1" dirty="0">
                <a:solidFill>
                  <a:schemeClr val="bg1"/>
                </a:solidFill>
                <a:latin typeface="Arial" panose="020B0604020202020204" pitchFamily="34" charset="0"/>
                <a:cs typeface="Arial" panose="020B0604020202020204" pitchFamily="34" charset="0"/>
              </a:rPr>
              <a:t> L.)-radish (</a:t>
            </a:r>
            <a:r>
              <a:rPr lang="en-US" sz="3200" b="1" i="1" dirty="0">
                <a:solidFill>
                  <a:schemeClr val="bg1"/>
                </a:solidFill>
                <a:latin typeface="Arial" panose="020B0604020202020204" pitchFamily="34" charset="0"/>
                <a:cs typeface="Arial" panose="020B0604020202020204" pitchFamily="34" charset="0"/>
              </a:rPr>
              <a:t>Raphanus sativus </a:t>
            </a:r>
            <a:r>
              <a:rPr lang="en-US" sz="3200" b="1" dirty="0">
                <a:solidFill>
                  <a:schemeClr val="bg1"/>
                </a:solidFill>
                <a:latin typeface="Arial" panose="020B0604020202020204" pitchFamily="34" charset="0"/>
                <a:cs typeface="Arial" panose="020B0604020202020204" pitchFamily="34" charset="0"/>
              </a:rPr>
              <a:t>L.)-turnip (</a:t>
            </a:r>
            <a:r>
              <a:rPr lang="en-US" sz="3200" b="1" i="1" dirty="0">
                <a:solidFill>
                  <a:schemeClr val="bg1"/>
                </a:solidFill>
                <a:latin typeface="Arial" panose="020B0604020202020204" pitchFamily="34" charset="0"/>
                <a:cs typeface="Arial" panose="020B0604020202020204" pitchFamily="34" charset="0"/>
              </a:rPr>
              <a:t>Brassica </a:t>
            </a:r>
            <a:r>
              <a:rPr lang="en-US" sz="3200" b="1" i="1" dirty="0" err="1">
                <a:solidFill>
                  <a:schemeClr val="bg1"/>
                </a:solidFill>
                <a:latin typeface="Arial" panose="020B0604020202020204" pitchFamily="34" charset="0"/>
                <a:cs typeface="Arial" panose="020B0604020202020204" pitchFamily="34" charset="0"/>
              </a:rPr>
              <a:t>rapa</a:t>
            </a:r>
            <a:r>
              <a:rPr lang="en-US" sz="3200" b="1" i="1" dirty="0">
                <a:solidFill>
                  <a:schemeClr val="bg1"/>
                </a:solidFill>
                <a:latin typeface="Arial" panose="020B0604020202020204" pitchFamily="34" charset="0"/>
                <a:cs typeface="Arial" panose="020B0604020202020204" pitchFamily="34" charset="0"/>
              </a:rPr>
              <a:t> </a:t>
            </a:r>
            <a:r>
              <a:rPr lang="en-US" sz="3200" b="1" dirty="0">
                <a:solidFill>
                  <a:schemeClr val="bg1"/>
                </a:solidFill>
                <a:latin typeface="Arial" panose="020B0604020202020204" pitchFamily="34" charset="0"/>
                <a:cs typeface="Arial" panose="020B0604020202020204" pitchFamily="34" charset="0"/>
              </a:rPr>
              <a:t>L.) mix</a:t>
            </a:r>
          </a:p>
          <a:p>
            <a:r>
              <a:rPr lang="en-US" sz="3200" b="1" u="sng" dirty="0">
                <a:solidFill>
                  <a:schemeClr val="bg1"/>
                </a:solidFill>
                <a:latin typeface="Arial" panose="020B0604020202020204" pitchFamily="34" charset="0"/>
                <a:cs typeface="Arial" panose="020B0604020202020204" pitchFamily="34" charset="0"/>
              </a:rPr>
              <a:t>Measurements</a:t>
            </a:r>
          </a:p>
          <a:p>
            <a:pPr marL="334956" indent="-334956">
              <a:buFont typeface="Arial" panose="020B0604020202020204" pitchFamily="34" charset="0"/>
              <a:buChar char="•"/>
            </a:pPr>
            <a:r>
              <a:rPr lang="en-US" sz="3200" b="1" dirty="0">
                <a:solidFill>
                  <a:schemeClr val="bg1"/>
                </a:solidFill>
                <a:latin typeface="Arial" panose="020B0604020202020204" pitchFamily="34" charset="0"/>
                <a:cs typeface="Arial" panose="020B0604020202020204" pitchFamily="34" charset="0"/>
              </a:rPr>
              <a:t>Bulk density and penetration resistance measurements were taken before planting cover crops (fall 2019), as well as after termination of cover crops (spring 2020) .</a:t>
            </a:r>
          </a:p>
          <a:p>
            <a:pPr marL="334956" indent="-334956">
              <a:buFont typeface="Arial" panose="020B0604020202020204" pitchFamily="34" charset="0"/>
              <a:buChar char="•"/>
            </a:pPr>
            <a:r>
              <a:rPr lang="en-US" sz="3200" b="1" dirty="0">
                <a:solidFill>
                  <a:schemeClr val="bg1"/>
                </a:solidFill>
                <a:latin typeface="Arial" panose="020B0604020202020204" pitchFamily="34" charset="0"/>
                <a:cs typeface="Arial" panose="020B0604020202020204" pitchFamily="34" charset="0"/>
              </a:rPr>
              <a:t>Infiltration measurements were taken in December 2019 using Cornell Sprinkle infiltrometer.</a:t>
            </a:r>
          </a:p>
          <a:p>
            <a:pPr marL="334956" indent="-334956">
              <a:buFont typeface="Arial" panose="020B0604020202020204" pitchFamily="34" charset="0"/>
              <a:buChar char="•"/>
            </a:pPr>
            <a:r>
              <a:rPr lang="en-US" sz="3200" b="1" dirty="0">
                <a:solidFill>
                  <a:schemeClr val="bg1"/>
                </a:solidFill>
                <a:latin typeface="Arial" panose="020B0604020202020204" pitchFamily="34" charset="0"/>
                <a:cs typeface="Arial" panose="020B0604020202020204" pitchFamily="34" charset="0"/>
              </a:rPr>
              <a:t>Cover crop biomass data was collected before the termination of cover crops in spring 2020. The collected biomass was oven-dried at 65</a:t>
            </a:r>
            <a:r>
              <a:rPr lang="en-US" sz="3200" b="1" baseline="30000" dirty="0">
                <a:solidFill>
                  <a:schemeClr val="bg1"/>
                </a:solidFill>
                <a:latin typeface="Arial" panose="020B0604020202020204" pitchFamily="34" charset="0"/>
                <a:cs typeface="Arial" panose="020B0604020202020204" pitchFamily="34" charset="0"/>
              </a:rPr>
              <a:t>o</a:t>
            </a:r>
            <a:r>
              <a:rPr lang="en-US" sz="3200" b="1" dirty="0">
                <a:solidFill>
                  <a:schemeClr val="bg1"/>
                </a:solidFill>
                <a:latin typeface="Arial" panose="020B0604020202020204" pitchFamily="34" charset="0"/>
                <a:cs typeface="Arial" panose="020B0604020202020204" pitchFamily="34" charset="0"/>
              </a:rPr>
              <a:t>C, weighed, ground, and analyzed for C and N content to determine cover crop biomass, its C/N ratio, and N uptake. </a:t>
            </a:r>
          </a:p>
          <a:p>
            <a:pPr marL="334956" indent="-334956">
              <a:buFont typeface="Arial" panose="020B0604020202020204" pitchFamily="34" charset="0"/>
              <a:buChar char="•"/>
            </a:pPr>
            <a:r>
              <a:rPr lang="en-US" sz="3200" b="1" dirty="0">
                <a:solidFill>
                  <a:schemeClr val="bg1"/>
                </a:solidFill>
                <a:latin typeface="Arial" panose="020B0604020202020204" pitchFamily="34" charset="0"/>
                <a:cs typeface="Arial" panose="020B0604020202020204" pitchFamily="34" charset="0"/>
              </a:rPr>
              <a:t>Corn was harvested using a plot combine (Kinkaid, Haven, KS) in year 2020 and yields were adjusted to 155 g kg</a:t>
            </a:r>
            <a:r>
              <a:rPr lang="en-US" sz="3200" b="1" baseline="30000" dirty="0">
                <a:solidFill>
                  <a:schemeClr val="bg1"/>
                </a:solidFill>
                <a:latin typeface="Arial" panose="020B0604020202020204" pitchFamily="34" charset="0"/>
                <a:cs typeface="Arial" panose="020B0604020202020204" pitchFamily="34" charset="0"/>
              </a:rPr>
              <a:t>-1 </a:t>
            </a:r>
            <a:r>
              <a:rPr lang="en-US" sz="3200" b="1" dirty="0">
                <a:solidFill>
                  <a:schemeClr val="bg1"/>
                </a:solidFill>
                <a:latin typeface="Arial" panose="020B0604020202020204" pitchFamily="34" charset="0"/>
                <a:cs typeface="Arial" panose="020B0604020202020204" pitchFamily="34" charset="0"/>
              </a:rPr>
              <a:t>moisture content before data analysis.</a:t>
            </a:r>
          </a:p>
          <a:p>
            <a:pPr marL="334956" indent="-334956">
              <a:buFont typeface="Arial" panose="020B0604020202020204" pitchFamily="34" charset="0"/>
              <a:buChar char="•"/>
            </a:pPr>
            <a:r>
              <a:rPr lang="en-US" sz="3200" b="1" dirty="0">
                <a:solidFill>
                  <a:schemeClr val="bg1"/>
                </a:solidFill>
                <a:latin typeface="Arial" panose="020B0604020202020204" pitchFamily="34" charset="0"/>
                <a:cs typeface="Arial" panose="020B0604020202020204" pitchFamily="34" charset="0"/>
              </a:rPr>
              <a:t>The GLIMMIX procedure of the SAS statistical software was used to analyze all the collected data.</a:t>
            </a:r>
            <a:r>
              <a:rPr lang="en-US" sz="3200" b="1" baseline="30000" dirty="0">
                <a:solidFill>
                  <a:schemeClr val="bg1"/>
                </a:solidFill>
                <a:latin typeface="Arial" panose="020B0604020202020204" pitchFamily="34" charset="0"/>
                <a:cs typeface="Arial" panose="020B0604020202020204" pitchFamily="34" charset="0"/>
              </a:rPr>
              <a:t> </a:t>
            </a:r>
          </a:p>
        </p:txBody>
      </p:sp>
      <p:sp>
        <p:nvSpPr>
          <p:cNvPr id="40" name="TextBox 39">
            <a:extLst>
              <a:ext uri="{FF2B5EF4-FFF2-40B4-BE49-F238E27FC236}">
                <a16:creationId xmlns:a16="http://schemas.microsoft.com/office/drawing/2014/main" id="{12F58A8F-5ED6-461C-A6CB-307CA67A0C01}"/>
              </a:ext>
            </a:extLst>
          </p:cNvPr>
          <p:cNvSpPr txBox="1"/>
          <p:nvPr/>
        </p:nvSpPr>
        <p:spPr>
          <a:xfrm>
            <a:off x="19299270" y="4931465"/>
            <a:ext cx="31103240" cy="5016758"/>
          </a:xfrm>
          <a:prstGeom prst="rect">
            <a:avLst/>
          </a:prstGeom>
          <a:solidFill>
            <a:srgbClr val="752636"/>
          </a:solidFill>
        </p:spPr>
        <p:txBody>
          <a:bodyPr wrap="square" rtlCol="0">
            <a:spAutoFit/>
          </a:bodyPr>
          <a:lstStyle/>
          <a:p>
            <a:pPr marL="458238" indent="-281456">
              <a:buFont typeface="Arial" panose="020B0604020202020204" pitchFamily="34" charset="0"/>
              <a:buChar char="•"/>
            </a:pPr>
            <a:r>
              <a:rPr lang="en-US" sz="3200" b="1" dirty="0">
                <a:solidFill>
                  <a:schemeClr val="bg1"/>
                </a:solidFill>
                <a:latin typeface="Arial" panose="020B0604020202020204" pitchFamily="34" charset="0"/>
                <a:cs typeface="Arial" panose="020B0604020202020204" pitchFamily="34" charset="0"/>
              </a:rPr>
              <a:t>The soil properties including bulk density, infiltration rate, and penetration resistance were not significantly affected by the cover crops and irrigation treatments during the first year of our study (data not presented).  </a:t>
            </a:r>
          </a:p>
          <a:p>
            <a:pPr marL="458238" indent="-281456">
              <a:buFont typeface="Arial" panose="020B0604020202020204" pitchFamily="34" charset="0"/>
              <a:buChar char="•"/>
            </a:pPr>
            <a:r>
              <a:rPr lang="en-US" sz="3200" b="1" dirty="0">
                <a:solidFill>
                  <a:schemeClr val="bg1"/>
                </a:solidFill>
                <a:latin typeface="Arial" panose="020B0604020202020204" pitchFamily="34" charset="0"/>
                <a:cs typeface="Arial" panose="020B0604020202020204" pitchFamily="34" charset="0"/>
              </a:rPr>
              <a:t>Averaged over irrigation treatments, wheat-radish-turnip mix (3,869 kg ha</a:t>
            </a:r>
            <a:r>
              <a:rPr lang="en-US" sz="3200" b="1" baseline="30000" dirty="0">
                <a:solidFill>
                  <a:schemeClr val="bg1"/>
                </a:solidFill>
                <a:latin typeface="Arial" panose="020B0604020202020204" pitchFamily="34" charset="0"/>
                <a:cs typeface="Arial" panose="020B0604020202020204" pitchFamily="34" charset="0"/>
              </a:rPr>
              <a:t>-1</a:t>
            </a:r>
            <a:r>
              <a:rPr lang="en-US" sz="3200" b="1" dirty="0">
                <a:solidFill>
                  <a:schemeClr val="bg1"/>
                </a:solidFill>
                <a:latin typeface="Arial" panose="020B0604020202020204" pitchFamily="34" charset="0"/>
                <a:cs typeface="Arial" panose="020B0604020202020204" pitchFamily="34" charset="0"/>
              </a:rPr>
              <a:t>) had 1,590, 1,885, and 3,229 kg ha</a:t>
            </a:r>
            <a:r>
              <a:rPr lang="en-US" sz="3200" b="1" baseline="30000" dirty="0">
                <a:solidFill>
                  <a:schemeClr val="bg1"/>
                </a:solidFill>
                <a:latin typeface="Arial" panose="020B0604020202020204" pitchFamily="34" charset="0"/>
                <a:cs typeface="Arial" panose="020B0604020202020204" pitchFamily="34" charset="0"/>
              </a:rPr>
              <a:t>-1</a:t>
            </a:r>
            <a:r>
              <a:rPr lang="en-US" sz="3200" b="1" dirty="0">
                <a:solidFill>
                  <a:schemeClr val="bg1"/>
                </a:solidFill>
                <a:latin typeface="Arial" panose="020B0604020202020204" pitchFamily="34" charset="0"/>
                <a:cs typeface="Arial" panose="020B0604020202020204" pitchFamily="34" charset="0"/>
              </a:rPr>
              <a:t> greater biomass production than cereal rye, hairy vetch, and no cover crop treatments, respectively, in spring 2020 (Table 1).</a:t>
            </a:r>
          </a:p>
          <a:p>
            <a:pPr marL="458238" indent="-281456">
              <a:buFont typeface="Arial" panose="020B0604020202020204" pitchFamily="34" charset="0"/>
              <a:buChar char="•"/>
            </a:pPr>
            <a:r>
              <a:rPr lang="en-US" sz="3200" b="1" dirty="0">
                <a:solidFill>
                  <a:schemeClr val="bg1"/>
                </a:solidFill>
                <a:latin typeface="Arial" panose="020B0604020202020204" pitchFamily="34" charset="0"/>
                <a:cs typeface="Arial" panose="020B0604020202020204" pitchFamily="34" charset="0"/>
              </a:rPr>
              <a:t>The weeds in the no cover crop treatment had lowest CN ratio whereas the cereal rye had 3 to 11.2 units higher CN ratio than all other cover crops, when data was averaged over irrigation treatments  (Table 1).</a:t>
            </a:r>
          </a:p>
          <a:p>
            <a:pPr marL="458238" indent="-281456">
              <a:buFont typeface="Arial" panose="020B0604020202020204" pitchFamily="34" charset="0"/>
              <a:buChar char="•"/>
            </a:pPr>
            <a:r>
              <a:rPr lang="en-US" sz="3200" b="1" dirty="0">
                <a:solidFill>
                  <a:schemeClr val="bg1"/>
                </a:solidFill>
                <a:latin typeface="Arial" panose="020B0604020202020204" pitchFamily="34" charset="0"/>
                <a:cs typeface="Arial" panose="020B0604020202020204" pitchFamily="34" charset="0"/>
              </a:rPr>
              <a:t>Inclusion of cover crops reduced the corn yield by 9 to 27% compared to no cover crop treatment in 2020 possibly due to reduction in corn emergence in cover crop treatments which reduced plant population.</a:t>
            </a:r>
          </a:p>
          <a:p>
            <a:pPr marL="458238" indent="-281456">
              <a:buFont typeface="Arial" panose="020B0604020202020204" pitchFamily="34" charset="0"/>
              <a:buChar char="•"/>
            </a:pPr>
            <a:r>
              <a:rPr lang="en-US" sz="3200" b="1" dirty="0">
                <a:solidFill>
                  <a:schemeClr val="bg1"/>
                </a:solidFill>
                <a:latin typeface="Arial" panose="020B0604020202020204" pitchFamily="34" charset="0"/>
                <a:cs typeface="Arial" panose="020B0604020202020204" pitchFamily="34" charset="0"/>
              </a:rPr>
              <a:t>The no cover crop treatment had 1.6 to 12.9 units higher water productivity at -90 kPa irrigation scheduling treatment than all other treatments, however it was not significantly different from no cover crop treatments under no irrigation and -40 kPa as well as for cereal rye cover crop under no irrigation.</a:t>
            </a:r>
          </a:p>
        </p:txBody>
      </p:sp>
      <p:graphicFrame>
        <p:nvGraphicFramePr>
          <p:cNvPr id="2" name="Table 1">
            <a:extLst>
              <a:ext uri="{FF2B5EF4-FFF2-40B4-BE49-F238E27FC236}">
                <a16:creationId xmlns:a16="http://schemas.microsoft.com/office/drawing/2014/main" id="{CE45CFA6-ADD6-485E-85D5-BAACEBA327DA}"/>
              </a:ext>
            </a:extLst>
          </p:cNvPr>
          <p:cNvGraphicFramePr>
            <a:graphicFrameLocks noGrp="1"/>
          </p:cNvGraphicFramePr>
          <p:nvPr>
            <p:extLst>
              <p:ext uri="{D42A27DB-BD31-4B8C-83A1-F6EECF244321}">
                <p14:modId xmlns:p14="http://schemas.microsoft.com/office/powerpoint/2010/main" val="792718070"/>
              </p:ext>
            </p:extLst>
          </p:nvPr>
        </p:nvGraphicFramePr>
        <p:xfrm>
          <a:off x="19307704" y="12140605"/>
          <a:ext cx="31086372" cy="10157772"/>
        </p:xfrm>
        <a:graphic>
          <a:graphicData uri="http://schemas.openxmlformats.org/drawingml/2006/table">
            <a:tbl>
              <a:tblPr>
                <a:tableStyleId>{5C22544A-7EE6-4342-B048-85BDC9FD1C3A}</a:tableStyleId>
              </a:tblPr>
              <a:tblGrid>
                <a:gridCol w="3422513">
                  <a:extLst>
                    <a:ext uri="{9D8B030D-6E8A-4147-A177-3AD203B41FA5}">
                      <a16:colId xmlns:a16="http://schemas.microsoft.com/office/drawing/2014/main" val="2436578625"/>
                    </a:ext>
                  </a:extLst>
                </a:gridCol>
                <a:gridCol w="6028856">
                  <a:extLst>
                    <a:ext uri="{9D8B030D-6E8A-4147-A177-3AD203B41FA5}">
                      <a16:colId xmlns:a16="http://schemas.microsoft.com/office/drawing/2014/main" val="951666217"/>
                    </a:ext>
                  </a:extLst>
                </a:gridCol>
                <a:gridCol w="267948">
                  <a:extLst>
                    <a:ext uri="{9D8B030D-6E8A-4147-A177-3AD203B41FA5}">
                      <a16:colId xmlns:a16="http://schemas.microsoft.com/office/drawing/2014/main" val="3401455672"/>
                    </a:ext>
                  </a:extLst>
                </a:gridCol>
                <a:gridCol w="2094103">
                  <a:extLst>
                    <a:ext uri="{9D8B030D-6E8A-4147-A177-3AD203B41FA5}">
                      <a16:colId xmlns:a16="http://schemas.microsoft.com/office/drawing/2014/main" val="979125397"/>
                    </a:ext>
                  </a:extLst>
                </a:gridCol>
                <a:gridCol w="719363">
                  <a:extLst>
                    <a:ext uri="{9D8B030D-6E8A-4147-A177-3AD203B41FA5}">
                      <a16:colId xmlns:a16="http://schemas.microsoft.com/office/drawing/2014/main" val="1704642146"/>
                    </a:ext>
                  </a:extLst>
                </a:gridCol>
                <a:gridCol w="2009618">
                  <a:extLst>
                    <a:ext uri="{9D8B030D-6E8A-4147-A177-3AD203B41FA5}">
                      <a16:colId xmlns:a16="http://schemas.microsoft.com/office/drawing/2014/main" val="4007425141"/>
                    </a:ext>
                  </a:extLst>
                </a:gridCol>
                <a:gridCol w="1607695">
                  <a:extLst>
                    <a:ext uri="{9D8B030D-6E8A-4147-A177-3AD203B41FA5}">
                      <a16:colId xmlns:a16="http://schemas.microsoft.com/office/drawing/2014/main" val="966508209"/>
                    </a:ext>
                  </a:extLst>
                </a:gridCol>
                <a:gridCol w="470717">
                  <a:extLst>
                    <a:ext uri="{9D8B030D-6E8A-4147-A177-3AD203B41FA5}">
                      <a16:colId xmlns:a16="http://schemas.microsoft.com/office/drawing/2014/main" val="3163888535"/>
                    </a:ext>
                  </a:extLst>
                </a:gridCol>
                <a:gridCol w="2679491">
                  <a:extLst>
                    <a:ext uri="{9D8B030D-6E8A-4147-A177-3AD203B41FA5}">
                      <a16:colId xmlns:a16="http://schemas.microsoft.com/office/drawing/2014/main" val="3391264382"/>
                    </a:ext>
                  </a:extLst>
                </a:gridCol>
                <a:gridCol w="2122618">
                  <a:extLst>
                    <a:ext uri="{9D8B030D-6E8A-4147-A177-3AD203B41FA5}">
                      <a16:colId xmlns:a16="http://schemas.microsoft.com/office/drawing/2014/main" val="1101573395"/>
                    </a:ext>
                  </a:extLst>
                </a:gridCol>
                <a:gridCol w="556879">
                  <a:extLst>
                    <a:ext uri="{9D8B030D-6E8A-4147-A177-3AD203B41FA5}">
                      <a16:colId xmlns:a16="http://schemas.microsoft.com/office/drawing/2014/main" val="3853782824"/>
                    </a:ext>
                  </a:extLst>
                </a:gridCol>
                <a:gridCol w="2411540">
                  <a:extLst>
                    <a:ext uri="{9D8B030D-6E8A-4147-A177-3AD203B41FA5}">
                      <a16:colId xmlns:a16="http://schemas.microsoft.com/office/drawing/2014/main" val="3337047593"/>
                    </a:ext>
                  </a:extLst>
                </a:gridCol>
                <a:gridCol w="1339750">
                  <a:extLst>
                    <a:ext uri="{9D8B030D-6E8A-4147-A177-3AD203B41FA5}">
                      <a16:colId xmlns:a16="http://schemas.microsoft.com/office/drawing/2014/main" val="3153843264"/>
                    </a:ext>
                  </a:extLst>
                </a:gridCol>
                <a:gridCol w="2406620">
                  <a:extLst>
                    <a:ext uri="{9D8B030D-6E8A-4147-A177-3AD203B41FA5}">
                      <a16:colId xmlns:a16="http://schemas.microsoft.com/office/drawing/2014/main" val="2370451363"/>
                    </a:ext>
                  </a:extLst>
                </a:gridCol>
                <a:gridCol w="2948661">
                  <a:extLst>
                    <a:ext uri="{9D8B030D-6E8A-4147-A177-3AD203B41FA5}">
                      <a16:colId xmlns:a16="http://schemas.microsoft.com/office/drawing/2014/main" val="2506096339"/>
                    </a:ext>
                  </a:extLst>
                </a:gridCol>
              </a:tblGrid>
              <a:tr h="584147">
                <a:tc rowSpan="2">
                  <a:txBody>
                    <a:bodyPr/>
                    <a:lstStyle/>
                    <a:p>
                      <a:pPr algn="l" fontAlgn="ctr"/>
                      <a:r>
                        <a:rPr lang="en-US" sz="2400" b="1" u="none" strike="noStrike" dirty="0">
                          <a:solidFill>
                            <a:schemeClr val="bg1"/>
                          </a:solidFill>
                          <a:effectLst/>
                          <a:latin typeface="Arial" panose="020B0604020202020204" pitchFamily="34" charset="0"/>
                          <a:cs typeface="Arial" panose="020B0604020202020204" pitchFamily="34" charset="0"/>
                        </a:rPr>
                        <a:t>Irrigation Thresholds</a:t>
                      </a:r>
                      <a:endParaRPr lang="en-US" sz="2400" b="1" i="0" u="none" strike="noStrike" dirty="0">
                        <a:solidFill>
                          <a:schemeClr val="bg1"/>
                        </a:solidFill>
                        <a:effectLst/>
                        <a:latin typeface="Arial" panose="020B0604020202020204" pitchFamily="34" charset="0"/>
                        <a:cs typeface="Arial" panose="020B0604020202020204" pitchFamily="34" charset="0"/>
                      </a:endParaRPr>
                    </a:p>
                  </a:txBody>
                  <a:tcPr marL="6978" marR="6978" marT="6978"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52636"/>
                    </a:solidFill>
                  </a:tcPr>
                </a:tc>
                <a:tc rowSpan="2">
                  <a:txBody>
                    <a:bodyPr/>
                    <a:lstStyle/>
                    <a:p>
                      <a:pPr algn="l" fontAlgn="ctr"/>
                      <a:r>
                        <a:rPr lang="en-US" sz="2400" b="1" u="none" strike="noStrike" dirty="0">
                          <a:solidFill>
                            <a:schemeClr val="bg1"/>
                          </a:solidFill>
                          <a:effectLst/>
                          <a:latin typeface="Arial" panose="020B0604020202020204" pitchFamily="34" charset="0"/>
                          <a:cs typeface="Arial" panose="020B0604020202020204" pitchFamily="34" charset="0"/>
                        </a:rPr>
                        <a:t>Cover crop</a:t>
                      </a:r>
                      <a:endParaRPr lang="en-US" sz="2400" b="1" i="0" u="none" strike="noStrike" dirty="0">
                        <a:solidFill>
                          <a:schemeClr val="bg1"/>
                        </a:solidFill>
                        <a:effectLst/>
                        <a:latin typeface="Arial" panose="020B0604020202020204" pitchFamily="34" charset="0"/>
                        <a:cs typeface="Arial" panose="020B0604020202020204" pitchFamily="34" charset="0"/>
                      </a:endParaRPr>
                    </a:p>
                  </a:txBody>
                  <a:tcPr marL="6978" marR="6978" marT="6978"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52636"/>
                    </a:solidFill>
                  </a:tcPr>
                </a:tc>
                <a:tc>
                  <a:txBody>
                    <a:bodyPr/>
                    <a:lstStyle/>
                    <a:p>
                      <a:pPr algn="ctr" fontAlgn="ctr"/>
                      <a:r>
                        <a:rPr lang="en-US" sz="2400" b="1" u="none" strike="noStrike" dirty="0">
                          <a:solidFill>
                            <a:schemeClr val="bg1"/>
                          </a:solidFill>
                          <a:effectLst/>
                          <a:latin typeface="Arial" panose="020B0604020202020204" pitchFamily="34" charset="0"/>
                          <a:cs typeface="Arial" panose="020B0604020202020204" pitchFamily="34" charset="0"/>
                        </a:rPr>
                        <a:t> </a:t>
                      </a:r>
                      <a:endParaRPr lang="en-US" sz="2400" b="1" i="0" u="none" strike="noStrike" dirty="0">
                        <a:solidFill>
                          <a:schemeClr val="bg1"/>
                        </a:solidFill>
                        <a:effectLst/>
                        <a:latin typeface="Arial" panose="020B0604020202020204" pitchFamily="34" charset="0"/>
                        <a:cs typeface="Arial" panose="020B0604020202020204" pitchFamily="34" charset="0"/>
                      </a:endParaRPr>
                    </a:p>
                  </a:txBody>
                  <a:tcPr marL="6978" marR="6978" marT="6978"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52636"/>
                    </a:solidFill>
                  </a:tcPr>
                </a:tc>
                <a:tc gridSpan="4">
                  <a:txBody>
                    <a:bodyPr/>
                    <a:lstStyle/>
                    <a:p>
                      <a:pPr algn="ctr" fontAlgn="ctr"/>
                      <a:r>
                        <a:rPr lang="en-US" sz="2400" b="1" u="none" strike="noStrike" dirty="0">
                          <a:solidFill>
                            <a:schemeClr val="bg1"/>
                          </a:solidFill>
                          <a:effectLst/>
                          <a:latin typeface="Arial" panose="020B0604020202020204" pitchFamily="34" charset="0"/>
                          <a:cs typeface="Arial" panose="020B0604020202020204" pitchFamily="34" charset="0"/>
                        </a:rPr>
                        <a:t>Cover Crops</a:t>
                      </a:r>
                      <a:endParaRPr lang="en-US" sz="2400" b="1" i="0" u="none" strike="noStrike" dirty="0">
                        <a:solidFill>
                          <a:schemeClr val="bg1"/>
                        </a:solidFill>
                        <a:effectLst/>
                        <a:latin typeface="Arial" panose="020B0604020202020204" pitchFamily="34" charset="0"/>
                        <a:cs typeface="Arial" panose="020B0604020202020204" pitchFamily="34" charset="0"/>
                      </a:endParaRPr>
                    </a:p>
                  </a:txBody>
                  <a:tcPr marL="6978" marR="6978" marT="6978"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52636"/>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2400" b="1" u="none" strike="noStrike" dirty="0">
                          <a:solidFill>
                            <a:schemeClr val="bg1"/>
                          </a:solidFill>
                          <a:effectLst/>
                          <a:latin typeface="Arial" panose="020B0604020202020204" pitchFamily="34" charset="0"/>
                          <a:cs typeface="Arial" panose="020B0604020202020204" pitchFamily="34" charset="0"/>
                        </a:rPr>
                        <a:t> </a:t>
                      </a:r>
                      <a:endParaRPr lang="en-US" sz="2400" b="1" i="0" u="none" strike="noStrike" dirty="0">
                        <a:solidFill>
                          <a:schemeClr val="bg1"/>
                        </a:solidFill>
                        <a:effectLst/>
                        <a:latin typeface="Arial" panose="020B0604020202020204" pitchFamily="34" charset="0"/>
                        <a:cs typeface="Arial" panose="020B0604020202020204" pitchFamily="34" charset="0"/>
                      </a:endParaRPr>
                    </a:p>
                  </a:txBody>
                  <a:tcPr marL="6978" marR="6978" marT="6978"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52636"/>
                    </a:solidFill>
                  </a:tcPr>
                </a:tc>
                <a:tc gridSpan="7">
                  <a:txBody>
                    <a:bodyPr/>
                    <a:lstStyle/>
                    <a:p>
                      <a:pPr algn="ctr"/>
                      <a:r>
                        <a:rPr lang="en-US" sz="2400" b="1" dirty="0">
                          <a:solidFill>
                            <a:schemeClr val="bg1"/>
                          </a:solidFill>
                          <a:latin typeface="Arial" panose="020B0604020202020204" pitchFamily="34" charset="0"/>
                          <a:cs typeface="Arial" panose="020B0604020202020204" pitchFamily="34" charset="0"/>
                        </a:rPr>
                        <a:t>Corn</a:t>
                      </a:r>
                    </a:p>
                  </a:txBody>
                  <a:tcPr marL="6978" marR="6978" marT="697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52636"/>
                    </a:solidFill>
                  </a:tcPr>
                </a:tc>
                <a:tc hMerge="1">
                  <a:txBody>
                    <a:bodyPr/>
                    <a:lstStyle/>
                    <a:p>
                      <a:endParaRPr lang="en-US" dirty="0"/>
                    </a:p>
                  </a:txBody>
                  <a:tcPr marL="6978" marR="6978" marT="69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dirty="0"/>
                    </a:p>
                  </a:txBody>
                  <a:tcPr marL="6978" marR="6978" marT="69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marL="6978" marR="6978" marT="69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marL="6978" marR="6978" marT="69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dirty="0"/>
                    </a:p>
                  </a:txBody>
                  <a:tcPr marL="6978" marR="6978" marT="69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3220471"/>
                  </a:ext>
                </a:extLst>
              </a:tr>
              <a:tr h="1000651">
                <a:tc vMerge="1">
                  <a:txBody>
                    <a:bodyPr/>
                    <a:lstStyle/>
                    <a:p>
                      <a:endParaRPr lang="en-US"/>
                    </a:p>
                  </a:txBody>
                  <a:tcPr/>
                </a:tc>
                <a:tc vMerge="1">
                  <a:txBody>
                    <a:bodyPr/>
                    <a:lstStyle/>
                    <a:p>
                      <a:endParaRPr lang="en-US"/>
                    </a:p>
                  </a:txBody>
                  <a:tcPr/>
                </a:tc>
                <a:tc>
                  <a:txBody>
                    <a:bodyPr/>
                    <a:lstStyle/>
                    <a:p>
                      <a:pPr algn="ctr" fontAlgn="ctr"/>
                      <a:r>
                        <a:rPr lang="en-US" sz="2400" b="1" u="none" strike="noStrike" dirty="0">
                          <a:solidFill>
                            <a:schemeClr val="bg1"/>
                          </a:solidFill>
                          <a:effectLst/>
                          <a:latin typeface="Arial" panose="020B0604020202020204" pitchFamily="34" charset="0"/>
                          <a:cs typeface="Arial" panose="020B0604020202020204" pitchFamily="34" charset="0"/>
                        </a:rPr>
                        <a:t> </a:t>
                      </a:r>
                      <a:endParaRPr lang="en-US" sz="2400" b="1" i="0" u="none" strike="noStrike" dirty="0">
                        <a:solidFill>
                          <a:schemeClr val="bg1"/>
                        </a:solidFill>
                        <a:effectLst/>
                        <a:latin typeface="Arial" panose="020B0604020202020204" pitchFamily="34" charset="0"/>
                        <a:cs typeface="Arial" panose="020B0604020202020204" pitchFamily="34" charset="0"/>
                      </a:endParaRPr>
                    </a:p>
                  </a:txBody>
                  <a:tcPr marL="6978" marR="6978" marT="6978"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52636"/>
                    </a:solidFill>
                  </a:tcPr>
                </a:tc>
                <a:tc gridSpan="2">
                  <a:txBody>
                    <a:bodyPr/>
                    <a:lstStyle/>
                    <a:p>
                      <a:pPr algn="ctr" fontAlgn="ctr"/>
                      <a:r>
                        <a:rPr lang="en-US" sz="2400" b="1" u="none" strike="noStrike" dirty="0">
                          <a:solidFill>
                            <a:schemeClr val="bg1"/>
                          </a:solidFill>
                          <a:effectLst/>
                          <a:latin typeface="Arial" panose="020B0604020202020204" pitchFamily="34" charset="0"/>
                          <a:cs typeface="Arial" panose="020B0604020202020204" pitchFamily="34" charset="0"/>
                        </a:rPr>
                        <a:t> Biomass Production</a:t>
                      </a:r>
                      <a:endParaRPr lang="en-US" sz="2400" b="1" i="0" u="none" strike="noStrike" dirty="0">
                        <a:solidFill>
                          <a:schemeClr val="bg1"/>
                        </a:solidFill>
                        <a:effectLst/>
                        <a:latin typeface="Arial" panose="020B0604020202020204" pitchFamily="34" charset="0"/>
                        <a:cs typeface="Arial" panose="020B0604020202020204" pitchFamily="34" charset="0"/>
                      </a:endParaRPr>
                    </a:p>
                  </a:txBody>
                  <a:tcPr marL="6978" marR="6978" marT="6978"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52636"/>
                    </a:solidFill>
                  </a:tcPr>
                </a:tc>
                <a:tc hMerge="1">
                  <a:txBody>
                    <a:bodyPr/>
                    <a:lstStyle/>
                    <a:p>
                      <a:pPr algn="ctr" fontAlgn="ctr"/>
                      <a:r>
                        <a:rPr lang="en-US" sz="1900" b="1" u="none" strike="noStrike" dirty="0">
                          <a:effectLst/>
                          <a:latin typeface="Arial" panose="020B0604020202020204" pitchFamily="34" charset="0"/>
                          <a:cs typeface="Arial" panose="020B0604020202020204" pitchFamily="34" charset="0"/>
                        </a:rPr>
                        <a:t> N-Uptake</a:t>
                      </a:r>
                      <a:endParaRPr lang="en-US" sz="1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1" u="none" strike="noStrike" dirty="0">
                          <a:solidFill>
                            <a:schemeClr val="bg1"/>
                          </a:solidFill>
                          <a:effectLst/>
                          <a:latin typeface="Arial" panose="020B0604020202020204" pitchFamily="34" charset="0"/>
                          <a:cs typeface="Arial" panose="020B0604020202020204" pitchFamily="34" charset="0"/>
                        </a:rPr>
                        <a:t> N-Uptake</a:t>
                      </a:r>
                      <a:endParaRPr lang="en-US" sz="2400" b="1" i="0" u="none" strike="noStrike" dirty="0">
                        <a:solidFill>
                          <a:schemeClr val="bg1"/>
                        </a:solidFill>
                        <a:effectLst/>
                        <a:latin typeface="Arial" panose="020B0604020202020204" pitchFamily="34" charset="0"/>
                        <a:cs typeface="Arial" panose="020B0604020202020204" pitchFamily="34" charset="0"/>
                      </a:endParaRPr>
                    </a:p>
                  </a:txBody>
                  <a:tcPr marL="6978" marR="6978" marT="6978"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52636"/>
                    </a:solidFill>
                  </a:tcPr>
                </a:tc>
                <a:tc>
                  <a:txBody>
                    <a:bodyPr/>
                    <a:lstStyle/>
                    <a:p>
                      <a:pPr algn="ctr" fontAlgn="ctr"/>
                      <a:r>
                        <a:rPr lang="en-US" sz="2400" b="1" u="none" strike="noStrike" dirty="0">
                          <a:solidFill>
                            <a:schemeClr val="bg1"/>
                          </a:solidFill>
                          <a:effectLst/>
                          <a:latin typeface="Arial" panose="020B0604020202020204" pitchFamily="34" charset="0"/>
                          <a:cs typeface="Arial" panose="020B0604020202020204" pitchFamily="34" charset="0"/>
                        </a:rPr>
                        <a:t>CN Ratio</a:t>
                      </a:r>
                      <a:endParaRPr lang="en-US" sz="2400" b="1" i="0" u="none" strike="noStrike" dirty="0">
                        <a:solidFill>
                          <a:schemeClr val="bg1"/>
                        </a:solidFill>
                        <a:effectLst/>
                        <a:latin typeface="Arial" panose="020B0604020202020204" pitchFamily="34" charset="0"/>
                        <a:cs typeface="Arial" panose="020B0604020202020204" pitchFamily="34" charset="0"/>
                      </a:endParaRPr>
                    </a:p>
                  </a:txBody>
                  <a:tcPr marL="6978" marR="6978" marT="6978"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52636"/>
                    </a:solidFill>
                  </a:tcPr>
                </a:tc>
                <a:tc>
                  <a:txBody>
                    <a:bodyPr/>
                    <a:lstStyle/>
                    <a:p>
                      <a:pPr algn="ctr" fontAlgn="ctr"/>
                      <a:r>
                        <a:rPr lang="en-US" sz="2400" b="1" u="none" strike="noStrike" dirty="0">
                          <a:solidFill>
                            <a:schemeClr val="bg1"/>
                          </a:solidFill>
                          <a:effectLst/>
                          <a:latin typeface="Arial" panose="020B0604020202020204" pitchFamily="34" charset="0"/>
                          <a:cs typeface="Arial" panose="020B0604020202020204" pitchFamily="34" charset="0"/>
                        </a:rPr>
                        <a:t> </a:t>
                      </a:r>
                      <a:endParaRPr lang="en-US" sz="2400" b="1" i="0" u="none" strike="noStrike" dirty="0">
                        <a:solidFill>
                          <a:schemeClr val="bg1"/>
                        </a:solidFill>
                        <a:effectLst/>
                        <a:latin typeface="Arial" panose="020B0604020202020204" pitchFamily="34" charset="0"/>
                        <a:cs typeface="Arial" panose="020B0604020202020204" pitchFamily="34" charset="0"/>
                      </a:endParaRPr>
                    </a:p>
                  </a:txBody>
                  <a:tcPr marL="6978" marR="6978" marT="6978"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52636"/>
                    </a:solidFill>
                  </a:tcPr>
                </a:tc>
                <a:tc>
                  <a:txBody>
                    <a:bodyPr/>
                    <a:lstStyle/>
                    <a:p>
                      <a:pPr algn="ctr" fontAlgn="ctr"/>
                      <a:r>
                        <a:rPr lang="en-US" sz="2400" b="1" u="none" strike="noStrike" dirty="0">
                          <a:solidFill>
                            <a:schemeClr val="bg1"/>
                          </a:solidFill>
                          <a:effectLst/>
                          <a:latin typeface="Arial" panose="020B0604020202020204" pitchFamily="34" charset="0"/>
                          <a:cs typeface="Arial" panose="020B0604020202020204" pitchFamily="34" charset="0"/>
                        </a:rPr>
                        <a:t>Plant Population</a:t>
                      </a:r>
                      <a:endParaRPr lang="en-US" sz="2400" b="1" i="0" u="none" strike="noStrike" dirty="0">
                        <a:solidFill>
                          <a:schemeClr val="bg1"/>
                        </a:solidFill>
                        <a:effectLst/>
                        <a:latin typeface="Arial" panose="020B0604020202020204" pitchFamily="34" charset="0"/>
                        <a:cs typeface="Arial" panose="020B0604020202020204" pitchFamily="34" charset="0"/>
                      </a:endParaRPr>
                    </a:p>
                  </a:txBody>
                  <a:tcPr marL="6978" marR="6978" marT="697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52636"/>
                    </a:solidFill>
                  </a:tcPr>
                </a:tc>
                <a:tc gridSpan="2">
                  <a:txBody>
                    <a:bodyPr/>
                    <a:lstStyle/>
                    <a:p>
                      <a:pPr algn="ctr" fontAlgn="ctr"/>
                      <a:r>
                        <a:rPr lang="en-US" sz="2400" b="1" u="none" strike="noStrike" dirty="0">
                          <a:solidFill>
                            <a:schemeClr val="bg1"/>
                          </a:solidFill>
                          <a:effectLst/>
                          <a:latin typeface="Arial" panose="020B0604020202020204" pitchFamily="34" charset="0"/>
                          <a:cs typeface="Arial" panose="020B0604020202020204" pitchFamily="34" charset="0"/>
                        </a:rPr>
                        <a:t>Silage Biomass production</a:t>
                      </a:r>
                      <a:endParaRPr lang="en-US" sz="2400" b="1" i="0" u="none" strike="noStrike" dirty="0">
                        <a:solidFill>
                          <a:schemeClr val="bg1"/>
                        </a:solidFill>
                        <a:effectLst/>
                        <a:latin typeface="Arial" panose="020B0604020202020204" pitchFamily="34" charset="0"/>
                        <a:cs typeface="Arial" panose="020B0604020202020204" pitchFamily="34" charset="0"/>
                      </a:endParaRPr>
                    </a:p>
                  </a:txBody>
                  <a:tcPr marL="6978" marR="6978" marT="697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52636"/>
                    </a:solidFill>
                  </a:tcPr>
                </a:tc>
                <a:tc hMerge="1">
                  <a:txBody>
                    <a:bodyPr/>
                    <a:lstStyle/>
                    <a:p>
                      <a:pPr algn="ctr" fontAlgn="ctr"/>
                      <a:r>
                        <a:rPr lang="en-US" sz="1900" b="1" u="none" strike="noStrike" dirty="0">
                          <a:effectLst/>
                          <a:latin typeface="Arial" panose="020B0604020202020204" pitchFamily="34" charset="0"/>
                          <a:cs typeface="Arial" panose="020B0604020202020204" pitchFamily="34" charset="0"/>
                        </a:rPr>
                        <a:t>Silage    N-Uptake</a:t>
                      </a:r>
                      <a:endParaRPr lang="en-US" sz="1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n-US" sz="2400" b="1" u="none" strike="noStrike" dirty="0">
                          <a:solidFill>
                            <a:schemeClr val="bg1"/>
                          </a:solidFill>
                          <a:effectLst/>
                          <a:latin typeface="Arial" panose="020B0604020202020204" pitchFamily="34" charset="0"/>
                          <a:cs typeface="Arial" panose="020B0604020202020204" pitchFamily="34" charset="0"/>
                        </a:rPr>
                        <a:t>Silage    N-Uptake</a:t>
                      </a:r>
                      <a:endParaRPr lang="en-US" sz="2400" b="1" i="0" u="none" strike="noStrike" dirty="0">
                        <a:solidFill>
                          <a:schemeClr val="bg1"/>
                        </a:solidFill>
                        <a:effectLst/>
                        <a:latin typeface="Arial" panose="020B0604020202020204" pitchFamily="34" charset="0"/>
                        <a:cs typeface="Arial" panose="020B0604020202020204" pitchFamily="34" charset="0"/>
                      </a:endParaRPr>
                    </a:p>
                  </a:txBody>
                  <a:tcPr marL="6978" marR="6978" marT="697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52636"/>
                    </a:solidFill>
                  </a:tcPr>
                </a:tc>
                <a:tc>
                  <a:txBody>
                    <a:bodyPr/>
                    <a:lstStyle/>
                    <a:p>
                      <a:pPr algn="ctr" fontAlgn="ctr"/>
                      <a:r>
                        <a:rPr lang="en-US" sz="2400" b="1" u="none" strike="noStrike" dirty="0">
                          <a:solidFill>
                            <a:schemeClr val="bg1"/>
                          </a:solidFill>
                          <a:effectLst/>
                          <a:latin typeface="Arial" panose="020B0604020202020204" pitchFamily="34" charset="0"/>
                          <a:cs typeface="Arial" panose="020B0604020202020204" pitchFamily="34" charset="0"/>
                        </a:rPr>
                        <a:t>C/N Ratio</a:t>
                      </a:r>
                      <a:endParaRPr lang="en-US" sz="2400" b="1" i="0" u="none" strike="noStrike" dirty="0">
                        <a:solidFill>
                          <a:schemeClr val="bg1"/>
                        </a:solidFill>
                        <a:effectLst/>
                        <a:latin typeface="Arial" panose="020B0604020202020204" pitchFamily="34" charset="0"/>
                        <a:cs typeface="Arial" panose="020B0604020202020204" pitchFamily="34" charset="0"/>
                      </a:endParaRPr>
                    </a:p>
                  </a:txBody>
                  <a:tcPr marL="6978" marR="6978" marT="697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52636"/>
                    </a:solidFill>
                  </a:tcPr>
                </a:tc>
                <a:tc>
                  <a:txBody>
                    <a:bodyPr/>
                    <a:lstStyle/>
                    <a:p>
                      <a:pPr algn="ctr" fontAlgn="ctr"/>
                      <a:r>
                        <a:rPr lang="en-US" sz="2400" b="1" u="none" strike="noStrike" dirty="0">
                          <a:solidFill>
                            <a:schemeClr val="bg1"/>
                          </a:solidFill>
                          <a:effectLst/>
                          <a:latin typeface="Arial" panose="020B0604020202020204" pitchFamily="34" charset="0"/>
                          <a:cs typeface="Arial" panose="020B0604020202020204" pitchFamily="34" charset="0"/>
                        </a:rPr>
                        <a:t>Grain Yield</a:t>
                      </a:r>
                      <a:endParaRPr lang="en-US" sz="2400" b="1" i="0" u="none" strike="noStrike" dirty="0">
                        <a:solidFill>
                          <a:schemeClr val="bg1"/>
                        </a:solidFill>
                        <a:effectLst/>
                        <a:latin typeface="Arial" panose="020B0604020202020204" pitchFamily="34" charset="0"/>
                        <a:cs typeface="Arial" panose="020B0604020202020204" pitchFamily="34" charset="0"/>
                      </a:endParaRPr>
                    </a:p>
                  </a:txBody>
                  <a:tcPr marL="6978" marR="6978" marT="697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52636"/>
                    </a:solidFill>
                  </a:tcPr>
                </a:tc>
                <a:tc>
                  <a:txBody>
                    <a:bodyPr/>
                    <a:lstStyle/>
                    <a:p>
                      <a:pPr algn="ctr" fontAlgn="ctr"/>
                      <a:r>
                        <a:rPr lang="en-US" sz="2400" b="1" u="none" strike="noStrike" dirty="0">
                          <a:solidFill>
                            <a:schemeClr val="bg1"/>
                          </a:solidFill>
                          <a:effectLst/>
                          <a:latin typeface="Arial" panose="020B0604020202020204" pitchFamily="34" charset="0"/>
                          <a:cs typeface="Arial" panose="020B0604020202020204" pitchFamily="34" charset="0"/>
                        </a:rPr>
                        <a:t>Water Productivity</a:t>
                      </a:r>
                      <a:endParaRPr lang="en-US" sz="2400" b="1" i="0" u="none" strike="noStrike" dirty="0">
                        <a:solidFill>
                          <a:schemeClr val="bg1"/>
                        </a:solidFill>
                        <a:effectLst/>
                        <a:latin typeface="Arial" panose="020B0604020202020204" pitchFamily="34" charset="0"/>
                        <a:cs typeface="Arial" panose="020B0604020202020204" pitchFamily="34" charset="0"/>
                      </a:endParaRPr>
                    </a:p>
                  </a:txBody>
                  <a:tcPr marL="6978" marR="6978" marT="697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52636"/>
                    </a:solidFill>
                  </a:tcPr>
                </a:tc>
                <a:extLst>
                  <a:ext uri="{0D108BD9-81ED-4DB2-BD59-A6C34878D82A}">
                    <a16:rowId xmlns:a16="http://schemas.microsoft.com/office/drawing/2014/main" val="3637404581"/>
                  </a:ext>
                </a:extLst>
              </a:tr>
              <a:tr h="296164">
                <a:tc>
                  <a:txBody>
                    <a:bodyPr/>
                    <a:lstStyle/>
                    <a:p>
                      <a:pPr algn="l" fontAlgn="b"/>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sz="2400" b="1" i="1"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gridSpan="3">
                  <a:txBody>
                    <a:bodyPr/>
                    <a:lstStyle/>
                    <a:p>
                      <a:pPr algn="ctr" fontAlgn="ctr"/>
                      <a:r>
                        <a:rPr lang="en-US" sz="2400" b="1" u="none" strike="noStrike" dirty="0">
                          <a:effectLst/>
                          <a:latin typeface="Arial" panose="020B0604020202020204" pitchFamily="34" charset="0"/>
                          <a:cs typeface="Arial" panose="020B0604020202020204" pitchFamily="34" charset="0"/>
                        </a:rPr>
                        <a:t>-------- kg ha </a:t>
                      </a:r>
                      <a:r>
                        <a:rPr lang="en-US" sz="2400" b="1" u="none" strike="noStrike" baseline="30000" dirty="0">
                          <a:effectLst/>
                          <a:latin typeface="Arial" panose="020B0604020202020204" pitchFamily="34" charset="0"/>
                          <a:cs typeface="Arial" panose="020B0604020202020204" pitchFamily="34" charset="0"/>
                        </a:rPr>
                        <a:t>-1 </a:t>
                      </a:r>
                      <a:r>
                        <a:rPr lang="en-US" sz="2400" b="1" u="none" strike="noStrike" baseline="0" dirty="0">
                          <a:effectLst/>
                          <a:latin typeface="Arial" panose="020B0604020202020204" pitchFamily="34" charset="0"/>
                          <a:cs typeface="Arial" panose="020B0604020202020204" pitchFamily="34" charset="0"/>
                        </a:rPr>
                        <a:t>-------</a:t>
                      </a:r>
                      <a:endParaRPr lang="en-US" sz="2400" b="1" i="1" u="none" strike="noStrike" baseline="0" dirty="0">
                        <a:solidFill>
                          <a:srgbClr val="000000"/>
                        </a:solidFill>
                        <a:effectLst/>
                        <a:latin typeface="Arial" panose="020B0604020202020204" pitchFamily="34" charset="0"/>
                        <a:cs typeface="Arial" panose="020B0604020202020204" pitchFamily="34" charset="0"/>
                      </a:endParaRPr>
                    </a:p>
                  </a:txBody>
                  <a:tcPr marL="6978" marR="6978" marT="6978"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tc>
                <a:tc hMerge="1">
                  <a:txBody>
                    <a:bodyPr/>
                    <a:lstStyle/>
                    <a:p>
                      <a:pPr algn="ctr" fontAlgn="ctr"/>
                      <a:endParaRPr lang="en-US" sz="1900" b="1" i="1" u="none" strike="noStrike"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endParaRPr lang="en-US" sz="2400" b="1" i="1"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sz="2400" b="1" i="1"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sz="2400" b="1" u="none" strike="noStrike">
                          <a:effectLst/>
                          <a:latin typeface="Arial" panose="020B0604020202020204" pitchFamily="34" charset="0"/>
                          <a:cs typeface="Arial" panose="020B0604020202020204" pitchFamily="34" charset="0"/>
                        </a:rPr>
                        <a:t>plants ha</a:t>
                      </a:r>
                      <a:r>
                        <a:rPr lang="en-US" sz="2400" b="1" u="none" strike="noStrike" baseline="30000">
                          <a:effectLst/>
                          <a:latin typeface="Arial" panose="020B0604020202020204" pitchFamily="34" charset="0"/>
                          <a:cs typeface="Arial" panose="020B0604020202020204" pitchFamily="34" charset="0"/>
                        </a:rPr>
                        <a:t>-1</a:t>
                      </a:r>
                      <a:endParaRPr lang="en-US" sz="2400" b="1" i="1"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gridSpan="3">
                  <a:txBody>
                    <a:bodyPr/>
                    <a:lstStyle/>
                    <a:p>
                      <a:pPr algn="ctr" fontAlgn="ctr"/>
                      <a:r>
                        <a:rPr lang="en-US" sz="2400" b="1" u="none" strike="noStrike" dirty="0">
                          <a:effectLst/>
                          <a:latin typeface="Arial" panose="020B0604020202020204" pitchFamily="34" charset="0"/>
                          <a:cs typeface="Arial" panose="020B0604020202020204" pitchFamily="34" charset="0"/>
                        </a:rPr>
                        <a:t>-------- kg ha </a:t>
                      </a:r>
                      <a:r>
                        <a:rPr lang="en-US" sz="2400" b="1" u="none" strike="noStrike" baseline="30000" dirty="0">
                          <a:effectLst/>
                          <a:latin typeface="Arial" panose="020B0604020202020204" pitchFamily="34" charset="0"/>
                          <a:cs typeface="Arial" panose="020B0604020202020204" pitchFamily="34" charset="0"/>
                        </a:rPr>
                        <a:t>-1 </a:t>
                      </a:r>
                      <a:r>
                        <a:rPr lang="en-US" sz="2400" b="1" u="none" strike="noStrike" baseline="0" dirty="0">
                          <a:effectLst/>
                          <a:latin typeface="Arial" panose="020B0604020202020204" pitchFamily="34" charset="0"/>
                          <a:cs typeface="Arial" panose="020B0604020202020204" pitchFamily="34" charset="0"/>
                        </a:rPr>
                        <a:t>--------</a:t>
                      </a:r>
                      <a:endParaRPr lang="en-US" sz="2400" b="1" i="1" u="none" strike="noStrike" baseline="0" dirty="0">
                        <a:solidFill>
                          <a:srgbClr val="000000"/>
                        </a:solidFill>
                        <a:effectLst/>
                        <a:latin typeface="Arial" panose="020B0604020202020204" pitchFamily="34" charset="0"/>
                        <a:cs typeface="Arial" panose="020B0604020202020204" pitchFamily="34" charset="0"/>
                      </a:endParaRPr>
                    </a:p>
                  </a:txBody>
                  <a:tcPr marL="6978" marR="6978" marT="6978"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lnT w="12700" cap="flat" cmpd="sng" algn="ctr">
                      <a:solidFill>
                        <a:schemeClr val="tx1"/>
                      </a:solidFill>
                      <a:prstDash val="solid"/>
                      <a:round/>
                      <a:headEnd type="none" w="med" len="med"/>
                      <a:tailEnd type="none" w="med" len="med"/>
                    </a:lnT>
                  </a:tcPr>
                </a:tc>
                <a:tc hMerge="1">
                  <a:txBody>
                    <a:bodyPr/>
                    <a:lstStyle/>
                    <a:p>
                      <a:pPr algn="ctr" fontAlgn="ctr"/>
                      <a:endParaRPr lang="en-US" sz="1900" b="1"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endParaRPr lang="en-US" sz="2400" b="1" i="1"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sz="2400" b="1" u="none" strike="noStrike">
                          <a:effectLst/>
                          <a:latin typeface="Arial" panose="020B0604020202020204" pitchFamily="34" charset="0"/>
                          <a:cs typeface="Arial" panose="020B0604020202020204" pitchFamily="34" charset="0"/>
                        </a:rPr>
                        <a:t>Mg ha </a:t>
                      </a:r>
                      <a:r>
                        <a:rPr lang="en-US" sz="2400" b="1" u="none" strike="noStrike" baseline="30000">
                          <a:effectLst/>
                          <a:latin typeface="Arial" panose="020B0604020202020204" pitchFamily="34" charset="0"/>
                          <a:cs typeface="Arial" panose="020B0604020202020204" pitchFamily="34" charset="0"/>
                        </a:rPr>
                        <a:t>-1</a:t>
                      </a:r>
                      <a:endParaRPr lang="en-US" sz="2400" b="1" i="1"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sz="2400" b="1" u="none" strike="noStrike" dirty="0">
                          <a:effectLst/>
                          <a:latin typeface="Arial" panose="020B0604020202020204" pitchFamily="34" charset="0"/>
                          <a:cs typeface="Arial" panose="020B0604020202020204" pitchFamily="34" charset="0"/>
                        </a:rPr>
                        <a:t>kg ha</a:t>
                      </a:r>
                      <a:r>
                        <a:rPr lang="en-US" sz="2400" b="1" u="none" strike="noStrike" baseline="30000" dirty="0">
                          <a:effectLst/>
                          <a:latin typeface="Arial" panose="020B0604020202020204" pitchFamily="34" charset="0"/>
                          <a:cs typeface="Arial" panose="020B0604020202020204" pitchFamily="34" charset="0"/>
                        </a:rPr>
                        <a:t>-1 </a:t>
                      </a:r>
                      <a:r>
                        <a:rPr lang="en-US" sz="2400" b="1" u="none" strike="noStrike" dirty="0">
                          <a:effectLst/>
                          <a:latin typeface="Arial" panose="020B0604020202020204" pitchFamily="34" charset="0"/>
                          <a:cs typeface="Arial" panose="020B0604020202020204" pitchFamily="34" charset="0"/>
                        </a:rPr>
                        <a:t>mm</a:t>
                      </a:r>
                      <a:r>
                        <a:rPr lang="en-US" sz="2400" b="1" u="none" strike="noStrike" baseline="30000" dirty="0">
                          <a:effectLst/>
                          <a:latin typeface="Arial" panose="020B0604020202020204" pitchFamily="34" charset="0"/>
                          <a:cs typeface="Arial" panose="020B0604020202020204" pitchFamily="34" charset="0"/>
                        </a:rPr>
                        <a:t>-1</a:t>
                      </a:r>
                      <a:endParaRPr lang="en-US" sz="2400" b="1" i="1"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593411532"/>
                  </a:ext>
                </a:extLst>
              </a:tr>
              <a:tr h="296164">
                <a:tc>
                  <a:txBody>
                    <a:bodyPr/>
                    <a:lstStyle/>
                    <a:p>
                      <a:pPr algn="l" fontAlgn="b"/>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167389999"/>
                  </a:ext>
                </a:extLst>
              </a:tr>
              <a:tr h="314162">
                <a:tc>
                  <a:txBody>
                    <a:bodyPr/>
                    <a:lstStyle/>
                    <a:p>
                      <a:pPr algn="l" fontAlgn="b"/>
                      <a:r>
                        <a:rPr lang="en-US" sz="2400" b="1" u="none" strike="noStrike" dirty="0">
                          <a:effectLst/>
                          <a:latin typeface="Arial" panose="020B0604020202020204" pitchFamily="34" charset="0"/>
                          <a:cs typeface="Arial" panose="020B0604020202020204" pitchFamily="34" charset="0"/>
                        </a:rPr>
                        <a:t>No Irrigation</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ct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2,345</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a:effectLst/>
                          <a:latin typeface="Arial" panose="020B0604020202020204" pitchFamily="34" charset="0"/>
                          <a:cs typeface="Arial" panose="020B0604020202020204" pitchFamily="34" charset="0"/>
                        </a:rPr>
                        <a:t>57.8</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400" b="1" u="none" strike="noStrike">
                          <a:effectLst/>
                          <a:latin typeface="Arial" panose="020B0604020202020204" pitchFamily="34" charset="0"/>
                          <a:cs typeface="Arial" panose="020B0604020202020204" pitchFamily="34" charset="0"/>
                        </a:rPr>
                        <a:t>13.1</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76,471</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a:effectLst/>
                          <a:latin typeface="Arial" panose="020B0604020202020204" pitchFamily="34" charset="0"/>
                          <a:cs typeface="Arial" panose="020B0604020202020204" pitchFamily="34" charset="0"/>
                        </a:rPr>
                        <a:t>20.4</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a:effectLst/>
                          <a:latin typeface="Arial" panose="020B0604020202020204" pitchFamily="34" charset="0"/>
                          <a:cs typeface="Arial" panose="020B0604020202020204" pitchFamily="34" charset="0"/>
                        </a:rPr>
                        <a:t>271.9</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400" b="1" u="none" strike="noStrike" dirty="0">
                          <a:effectLst/>
                          <a:latin typeface="Arial" panose="020B0604020202020204" pitchFamily="34" charset="0"/>
                          <a:cs typeface="Arial" panose="020B0604020202020204" pitchFamily="34" charset="0"/>
                        </a:rPr>
                        <a:t>30.4</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a:effectLst/>
                          <a:latin typeface="Arial" panose="020B0604020202020204" pitchFamily="34" charset="0"/>
                          <a:cs typeface="Arial" panose="020B0604020202020204" pitchFamily="34" charset="0"/>
                        </a:rPr>
                        <a:t>12.0</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23.1 a</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825371798"/>
                  </a:ext>
                </a:extLst>
              </a:tr>
              <a:tr h="314162">
                <a:tc>
                  <a:txBody>
                    <a:bodyPr/>
                    <a:lstStyle/>
                    <a:p>
                      <a:pPr algn="l" fontAlgn="b"/>
                      <a:r>
                        <a:rPr lang="en-US" sz="2400" b="1" u="none" strike="noStrike" dirty="0">
                          <a:effectLst/>
                          <a:latin typeface="Arial" panose="020B0604020202020204" pitchFamily="34" charset="0"/>
                          <a:cs typeface="Arial" panose="020B0604020202020204" pitchFamily="34" charset="0"/>
                        </a:rPr>
                        <a:t>-40 kPa</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ct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2,204</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a:effectLst/>
                          <a:latin typeface="Arial" panose="020B0604020202020204" pitchFamily="34" charset="0"/>
                          <a:cs typeface="Arial" panose="020B0604020202020204" pitchFamily="34" charset="0"/>
                        </a:rPr>
                        <a:t>44.8</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400" b="1" u="none" strike="noStrike">
                          <a:effectLst/>
                          <a:latin typeface="Arial" panose="020B0604020202020204" pitchFamily="34" charset="0"/>
                          <a:cs typeface="Arial" panose="020B0604020202020204" pitchFamily="34" charset="0"/>
                        </a:rPr>
                        <a:t>14.6</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66,599</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a:effectLst/>
                          <a:latin typeface="Arial" panose="020B0604020202020204" pitchFamily="34" charset="0"/>
                          <a:cs typeface="Arial" panose="020B0604020202020204" pitchFamily="34" charset="0"/>
                        </a:rPr>
                        <a:t>19.9</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a:effectLst/>
                          <a:latin typeface="Arial" panose="020B0604020202020204" pitchFamily="34" charset="0"/>
                          <a:cs typeface="Arial" panose="020B0604020202020204" pitchFamily="34" charset="0"/>
                        </a:rPr>
                        <a:t>273.6</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400" b="1" u="none" strike="noStrike">
                          <a:effectLst/>
                          <a:latin typeface="Arial" panose="020B0604020202020204" pitchFamily="34" charset="0"/>
                          <a:cs typeface="Arial" panose="020B0604020202020204" pitchFamily="34" charset="0"/>
                        </a:rPr>
                        <a:t>29.2</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a:effectLst/>
                          <a:latin typeface="Arial" panose="020B0604020202020204" pitchFamily="34" charset="0"/>
                          <a:cs typeface="Arial" panose="020B0604020202020204" pitchFamily="34" charset="0"/>
                        </a:rPr>
                        <a:t>12.3</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19.7 b</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269500601"/>
                  </a:ext>
                </a:extLst>
              </a:tr>
              <a:tr h="314162">
                <a:tc>
                  <a:txBody>
                    <a:bodyPr/>
                    <a:lstStyle/>
                    <a:p>
                      <a:pPr algn="l" fontAlgn="b"/>
                      <a:r>
                        <a:rPr lang="en-US" sz="2400" b="1" u="none" strike="noStrike">
                          <a:effectLst/>
                          <a:latin typeface="Arial" panose="020B0604020202020204" pitchFamily="34" charset="0"/>
                          <a:cs typeface="Arial" panose="020B0604020202020204" pitchFamily="34" charset="0"/>
                        </a:rPr>
                        <a:t>-90 kPa</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ct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2,030</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a:effectLst/>
                          <a:latin typeface="Arial" panose="020B0604020202020204" pitchFamily="34" charset="0"/>
                          <a:cs typeface="Arial" panose="020B0604020202020204" pitchFamily="34" charset="0"/>
                        </a:rPr>
                        <a:t>41.0</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400" b="1" u="none" strike="noStrike">
                          <a:effectLst/>
                          <a:latin typeface="Arial" panose="020B0604020202020204" pitchFamily="34" charset="0"/>
                          <a:cs typeface="Arial" panose="020B0604020202020204" pitchFamily="34" charset="0"/>
                        </a:rPr>
                        <a:t>13.3</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70,714</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a:effectLst/>
                          <a:latin typeface="Arial" panose="020B0604020202020204" pitchFamily="34" charset="0"/>
                          <a:cs typeface="Arial" panose="020B0604020202020204" pitchFamily="34" charset="0"/>
                        </a:rPr>
                        <a:t>20.6</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a:effectLst/>
                          <a:latin typeface="Arial" panose="020B0604020202020204" pitchFamily="34" charset="0"/>
                          <a:cs typeface="Arial" panose="020B0604020202020204" pitchFamily="34" charset="0"/>
                        </a:rPr>
                        <a:t>280.0</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400" b="1" u="none" strike="noStrike">
                          <a:effectLst/>
                          <a:latin typeface="Arial" panose="020B0604020202020204" pitchFamily="34" charset="0"/>
                          <a:cs typeface="Arial" panose="020B0604020202020204" pitchFamily="34" charset="0"/>
                        </a:rPr>
                        <a:t>29.8</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a:effectLst/>
                          <a:latin typeface="Arial" panose="020B0604020202020204" pitchFamily="34" charset="0"/>
                          <a:cs typeface="Arial" panose="020B0604020202020204" pitchFamily="34" charset="0"/>
                        </a:rPr>
                        <a:t>12.3</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a:effectLst/>
                          <a:latin typeface="Arial" panose="020B0604020202020204" pitchFamily="34" charset="0"/>
                          <a:cs typeface="Arial" panose="020B0604020202020204" pitchFamily="34" charset="0"/>
                        </a:rPr>
                        <a:t>23.6 a</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129910015"/>
                  </a:ext>
                </a:extLst>
              </a:tr>
              <a:tr h="314162">
                <a:tc>
                  <a:txBody>
                    <a:bodyPr/>
                    <a:lstStyle/>
                    <a:p>
                      <a:pPr algn="l" fontAlgn="b"/>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ct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5755561"/>
                  </a:ext>
                </a:extLst>
              </a:tr>
              <a:tr h="314162">
                <a:tc>
                  <a:txBody>
                    <a:bodyPr/>
                    <a:lstStyle/>
                    <a:p>
                      <a:pPr algn="l"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r>
                        <a:rPr lang="en-US" sz="2400" b="1" u="none" strike="noStrike" dirty="0">
                          <a:effectLst/>
                          <a:latin typeface="Arial" panose="020B0604020202020204" pitchFamily="34" charset="0"/>
                          <a:cs typeface="Arial" panose="020B0604020202020204" pitchFamily="34" charset="0"/>
                        </a:rPr>
                        <a:t>No cover crop</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640 c</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a:effectLst/>
                          <a:latin typeface="Arial" panose="020B0604020202020204" pitchFamily="34" charset="0"/>
                          <a:cs typeface="Arial" panose="020B0604020202020204" pitchFamily="34" charset="0"/>
                        </a:rPr>
                        <a:t>11.1 c</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400" b="1" u="none" strike="noStrike">
                          <a:effectLst/>
                          <a:latin typeface="Arial" panose="020B0604020202020204" pitchFamily="34" charset="0"/>
                          <a:cs typeface="Arial" panose="020B0604020202020204" pitchFamily="34" charset="0"/>
                        </a:rPr>
                        <a:t>7.9 d</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78,342</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a:effectLst/>
                          <a:latin typeface="Arial" panose="020B0604020202020204" pitchFamily="34" charset="0"/>
                          <a:cs typeface="Arial" panose="020B0604020202020204" pitchFamily="34" charset="0"/>
                        </a:rPr>
                        <a:t>20.9</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a:effectLst/>
                          <a:latin typeface="Arial" panose="020B0604020202020204" pitchFamily="34" charset="0"/>
                          <a:cs typeface="Arial" panose="020B0604020202020204" pitchFamily="34" charset="0"/>
                        </a:rPr>
                        <a:t>273.4</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400" b="1" u="none" strike="noStrike">
                          <a:effectLst/>
                          <a:latin typeface="Arial" panose="020B0604020202020204" pitchFamily="34" charset="0"/>
                          <a:cs typeface="Arial" panose="020B0604020202020204" pitchFamily="34" charset="0"/>
                        </a:rPr>
                        <a:t>31.0</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a:effectLst/>
                          <a:latin typeface="Arial" panose="020B0604020202020204" pitchFamily="34" charset="0"/>
                          <a:cs typeface="Arial" panose="020B0604020202020204" pitchFamily="34" charset="0"/>
                        </a:rPr>
                        <a:t>13.8 a</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26.4 a</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432727220"/>
                  </a:ext>
                </a:extLst>
              </a:tr>
              <a:tr h="314162">
                <a:tc>
                  <a:txBody>
                    <a:bodyPr/>
                    <a:lstStyle/>
                    <a:p>
                      <a:pPr algn="l"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r>
                        <a:rPr lang="en-US" sz="2400" b="1" u="none" strike="noStrike" dirty="0">
                          <a:effectLst/>
                          <a:latin typeface="Arial" panose="020B0604020202020204" pitchFamily="34" charset="0"/>
                          <a:cs typeface="Arial" panose="020B0604020202020204" pitchFamily="34" charset="0"/>
                        </a:rPr>
                        <a:t>Cereal rye</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2,279 b</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a:effectLst/>
                          <a:latin typeface="Arial" panose="020B0604020202020204" pitchFamily="34" charset="0"/>
                          <a:cs typeface="Arial" panose="020B0604020202020204" pitchFamily="34" charset="0"/>
                        </a:rPr>
                        <a:t>40.7 b</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400" b="1" u="none" strike="noStrike">
                          <a:effectLst/>
                          <a:latin typeface="Arial" panose="020B0604020202020204" pitchFamily="34" charset="0"/>
                          <a:cs typeface="Arial" panose="020B0604020202020204" pitchFamily="34" charset="0"/>
                        </a:rPr>
                        <a:t>19.1 a</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69,295</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a:effectLst/>
                          <a:latin typeface="Arial" panose="020B0604020202020204" pitchFamily="34" charset="0"/>
                          <a:cs typeface="Arial" panose="020B0604020202020204" pitchFamily="34" charset="0"/>
                        </a:rPr>
                        <a:t>20.9</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a:effectLst/>
                          <a:latin typeface="Arial" panose="020B0604020202020204" pitchFamily="34" charset="0"/>
                          <a:cs typeface="Arial" panose="020B0604020202020204" pitchFamily="34" charset="0"/>
                        </a:rPr>
                        <a:t>300.8</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400" b="1" u="none" strike="noStrike">
                          <a:effectLst/>
                          <a:latin typeface="Arial" panose="020B0604020202020204" pitchFamily="34" charset="0"/>
                          <a:cs typeface="Arial" panose="020B0604020202020204" pitchFamily="34" charset="0"/>
                        </a:rPr>
                        <a:t>27.9</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a:effectLst/>
                          <a:latin typeface="Arial" panose="020B0604020202020204" pitchFamily="34" charset="0"/>
                          <a:cs typeface="Arial" panose="020B0604020202020204" pitchFamily="34" charset="0"/>
                        </a:rPr>
                        <a:t>12.7 b</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21.2 b</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903479695"/>
                  </a:ext>
                </a:extLst>
              </a:tr>
              <a:tr h="314162">
                <a:tc>
                  <a:txBody>
                    <a:bodyPr/>
                    <a:lstStyle/>
                    <a:p>
                      <a:pPr algn="l" fontAlgn="b"/>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r>
                        <a:rPr lang="en-US" sz="2400" b="1" u="none" strike="noStrike" dirty="0">
                          <a:effectLst/>
                          <a:latin typeface="Arial" panose="020B0604020202020204" pitchFamily="34" charset="0"/>
                          <a:cs typeface="Arial" panose="020B0604020202020204" pitchFamily="34" charset="0"/>
                        </a:rPr>
                        <a:t>Hairy vetch</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1,984 b</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a:effectLst/>
                          <a:latin typeface="Arial" panose="020B0604020202020204" pitchFamily="34" charset="0"/>
                          <a:cs typeface="Arial" panose="020B0604020202020204" pitchFamily="34" charset="0"/>
                        </a:rPr>
                        <a:t>54.7 b</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400" b="1" u="none" strike="noStrike">
                          <a:effectLst/>
                          <a:latin typeface="Arial" panose="020B0604020202020204" pitchFamily="34" charset="0"/>
                          <a:cs typeface="Arial" panose="020B0604020202020204" pitchFamily="34" charset="0"/>
                        </a:rPr>
                        <a:t>11.4 c</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65,771</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a:effectLst/>
                          <a:latin typeface="Arial" panose="020B0604020202020204" pitchFamily="34" charset="0"/>
                          <a:cs typeface="Arial" panose="020B0604020202020204" pitchFamily="34" charset="0"/>
                        </a:rPr>
                        <a:t>21.0</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a:effectLst/>
                          <a:latin typeface="Arial" panose="020B0604020202020204" pitchFamily="34" charset="0"/>
                          <a:cs typeface="Arial" panose="020B0604020202020204" pitchFamily="34" charset="0"/>
                        </a:rPr>
                        <a:t>277.9</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400" b="1" u="none" strike="noStrike">
                          <a:effectLst/>
                          <a:latin typeface="Arial" panose="020B0604020202020204" pitchFamily="34" charset="0"/>
                          <a:cs typeface="Arial" panose="020B0604020202020204" pitchFamily="34" charset="0"/>
                        </a:rPr>
                        <a:t>30.2</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a:effectLst/>
                          <a:latin typeface="Arial" panose="020B0604020202020204" pitchFamily="34" charset="0"/>
                          <a:cs typeface="Arial" panose="020B0604020202020204" pitchFamily="34" charset="0"/>
                        </a:rPr>
                        <a:t>10.9 c</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18.7 c</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263631367"/>
                  </a:ext>
                </a:extLst>
              </a:tr>
              <a:tr h="314162">
                <a:tc>
                  <a:txBody>
                    <a:bodyPr/>
                    <a:lstStyle/>
                    <a:p>
                      <a:pPr algn="l"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r>
                        <a:rPr lang="en-US" sz="2400" b="1" u="none" strike="noStrike" dirty="0">
                          <a:effectLst/>
                          <a:latin typeface="Arial" panose="020B0604020202020204" pitchFamily="34" charset="0"/>
                          <a:cs typeface="Arial" panose="020B0604020202020204" pitchFamily="34" charset="0"/>
                        </a:rPr>
                        <a:t>Wheat-radish-turnip mix</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3,869 a</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a:effectLst/>
                          <a:latin typeface="Arial" panose="020B0604020202020204" pitchFamily="34" charset="0"/>
                          <a:cs typeface="Arial" panose="020B0604020202020204" pitchFamily="34" charset="0"/>
                        </a:rPr>
                        <a:t>84.4 a</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400" b="1" u="none" strike="noStrike">
                          <a:effectLst/>
                          <a:latin typeface="Arial" panose="020B0604020202020204" pitchFamily="34" charset="0"/>
                          <a:cs typeface="Arial" panose="020B0604020202020204" pitchFamily="34" charset="0"/>
                        </a:rPr>
                        <a:t>16.1 b</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71,636</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a:effectLst/>
                          <a:latin typeface="Arial" panose="020B0604020202020204" pitchFamily="34" charset="0"/>
                          <a:cs typeface="Arial" panose="020B0604020202020204" pitchFamily="34" charset="0"/>
                        </a:rPr>
                        <a:t>18.4</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a:effectLst/>
                          <a:latin typeface="Arial" panose="020B0604020202020204" pitchFamily="34" charset="0"/>
                          <a:cs typeface="Arial" panose="020B0604020202020204" pitchFamily="34" charset="0"/>
                        </a:rPr>
                        <a:t>248.0</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400" b="1" u="none" strike="noStrike" dirty="0">
                          <a:effectLst/>
                          <a:latin typeface="Arial" panose="020B0604020202020204" pitchFamily="34" charset="0"/>
                          <a:cs typeface="Arial" panose="020B0604020202020204" pitchFamily="34" charset="0"/>
                        </a:rPr>
                        <a:t>30.04</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a:effectLst/>
                          <a:latin typeface="Arial" panose="020B0604020202020204" pitchFamily="34" charset="0"/>
                          <a:cs typeface="Arial" panose="020B0604020202020204" pitchFamily="34" charset="0"/>
                        </a:rPr>
                        <a:t>11.6 c</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22.2 b</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283012046"/>
                  </a:ext>
                </a:extLst>
              </a:tr>
              <a:tr h="314162">
                <a:tc>
                  <a:txBody>
                    <a:bodyPr/>
                    <a:lstStyle/>
                    <a:p>
                      <a:pPr algn="l"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219804693"/>
                  </a:ext>
                </a:extLst>
              </a:tr>
              <a:tr h="314162">
                <a:tc>
                  <a:txBody>
                    <a:bodyPr/>
                    <a:lstStyle/>
                    <a:p>
                      <a:pPr algn="l" fontAlgn="b"/>
                      <a:r>
                        <a:rPr lang="en-US" sz="2400" b="1" u="none" strike="noStrike">
                          <a:effectLst/>
                          <a:latin typeface="Arial" panose="020B0604020202020204" pitchFamily="34" charset="0"/>
                          <a:cs typeface="Arial" panose="020B0604020202020204" pitchFamily="34" charset="0"/>
                        </a:rPr>
                        <a:t>No Irrigation</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r>
                        <a:rPr lang="en-US" sz="2400" b="1" u="none" strike="noStrike" dirty="0">
                          <a:effectLst/>
                          <a:latin typeface="Arial" panose="020B0604020202020204" pitchFamily="34" charset="0"/>
                          <a:cs typeface="Arial" panose="020B0604020202020204" pitchFamily="34" charset="0"/>
                        </a:rPr>
                        <a:t>No Cover crop</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522</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a:effectLst/>
                          <a:latin typeface="Arial" panose="020B0604020202020204" pitchFamily="34" charset="0"/>
                          <a:cs typeface="Arial" panose="020B0604020202020204" pitchFamily="34" charset="0"/>
                        </a:rPr>
                        <a:t>10.2 f</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400" b="1" u="none" strike="noStrike">
                          <a:effectLst/>
                          <a:latin typeface="Arial" panose="020B0604020202020204" pitchFamily="34" charset="0"/>
                          <a:cs typeface="Arial" panose="020B0604020202020204" pitchFamily="34" charset="0"/>
                        </a:rPr>
                        <a:t>7.8</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84,842</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a:effectLst/>
                          <a:latin typeface="Arial" panose="020B0604020202020204" pitchFamily="34" charset="0"/>
                          <a:cs typeface="Arial" panose="020B0604020202020204" pitchFamily="34" charset="0"/>
                        </a:rPr>
                        <a:t>19.2</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a:effectLst/>
                          <a:latin typeface="Arial" panose="020B0604020202020204" pitchFamily="34" charset="0"/>
                          <a:cs typeface="Arial" panose="020B0604020202020204" pitchFamily="34" charset="0"/>
                        </a:rPr>
                        <a:t>246.5</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400" b="1" u="none" strike="noStrike">
                          <a:effectLst/>
                          <a:latin typeface="Arial" panose="020B0604020202020204" pitchFamily="34" charset="0"/>
                          <a:cs typeface="Arial" panose="020B0604020202020204" pitchFamily="34" charset="0"/>
                        </a:rPr>
                        <a:t>32</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a:effectLst/>
                          <a:latin typeface="Arial" panose="020B0604020202020204" pitchFamily="34" charset="0"/>
                          <a:cs typeface="Arial" panose="020B0604020202020204" pitchFamily="34" charset="0"/>
                        </a:rPr>
                        <a:t>13.5</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25.9 ab</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378286930"/>
                  </a:ext>
                </a:extLst>
              </a:tr>
              <a:tr h="314162">
                <a:tc>
                  <a:txBody>
                    <a:bodyPr/>
                    <a:lstStyle/>
                    <a:p>
                      <a:pPr algn="l" fontAlgn="b"/>
                      <a:r>
                        <a:rPr lang="en-US" sz="2400" b="1" u="none" strike="noStrike">
                          <a:effectLst/>
                          <a:latin typeface="Arial" panose="020B0604020202020204" pitchFamily="34" charset="0"/>
                          <a:cs typeface="Arial" panose="020B0604020202020204" pitchFamily="34" charset="0"/>
                        </a:rPr>
                        <a:t>No Irrigation</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r>
                        <a:rPr lang="en-US" sz="2400" b="1" u="none" strike="noStrike" dirty="0">
                          <a:effectLst/>
                          <a:latin typeface="Arial" panose="020B0604020202020204" pitchFamily="34" charset="0"/>
                          <a:cs typeface="Arial" panose="020B0604020202020204" pitchFamily="34" charset="0"/>
                        </a:rPr>
                        <a:t>Cereal Rye</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1,994</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a:effectLst/>
                          <a:latin typeface="Arial" panose="020B0604020202020204" pitchFamily="34" charset="0"/>
                          <a:cs typeface="Arial" panose="020B0604020202020204" pitchFamily="34" charset="0"/>
                        </a:rPr>
                        <a:t>32.3 def</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400" b="1" u="none" strike="noStrike">
                          <a:effectLst/>
                          <a:latin typeface="Arial" panose="020B0604020202020204" pitchFamily="34" charset="0"/>
                          <a:cs typeface="Arial" panose="020B0604020202020204" pitchFamily="34" charset="0"/>
                        </a:rPr>
                        <a:t>19.7</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72,227</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a:effectLst/>
                          <a:latin typeface="Arial" panose="020B0604020202020204" pitchFamily="34" charset="0"/>
                          <a:cs typeface="Arial" panose="020B0604020202020204" pitchFamily="34" charset="0"/>
                        </a:rPr>
                        <a:t>21.3</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a:effectLst/>
                          <a:latin typeface="Arial" panose="020B0604020202020204" pitchFamily="34" charset="0"/>
                          <a:cs typeface="Arial" panose="020B0604020202020204" pitchFamily="34" charset="0"/>
                        </a:rPr>
                        <a:t>300.0</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400" b="1" u="none" strike="noStrike">
                          <a:effectLst/>
                          <a:latin typeface="Arial" panose="020B0604020202020204" pitchFamily="34" charset="0"/>
                          <a:cs typeface="Arial" panose="020B0604020202020204" pitchFamily="34" charset="0"/>
                        </a:rPr>
                        <a:t>29.8</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a:effectLst/>
                          <a:latin typeface="Arial" panose="020B0604020202020204" pitchFamily="34" charset="0"/>
                          <a:cs typeface="Arial" panose="020B0604020202020204" pitchFamily="34" charset="0"/>
                        </a:rPr>
                        <a:t>13.2</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25.4 ab</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578463187"/>
                  </a:ext>
                </a:extLst>
              </a:tr>
              <a:tr h="314162">
                <a:tc>
                  <a:txBody>
                    <a:bodyPr/>
                    <a:lstStyle/>
                    <a:p>
                      <a:pPr algn="l" fontAlgn="b"/>
                      <a:r>
                        <a:rPr lang="en-US" sz="2400" b="1" u="none" strike="noStrike">
                          <a:effectLst/>
                          <a:latin typeface="Arial" panose="020B0604020202020204" pitchFamily="34" charset="0"/>
                          <a:cs typeface="Arial" panose="020B0604020202020204" pitchFamily="34" charset="0"/>
                        </a:rPr>
                        <a:t>No Irrigation</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r>
                        <a:rPr lang="en-US" sz="2400" b="1" u="none" strike="noStrike" dirty="0">
                          <a:effectLst/>
                          <a:latin typeface="Arial" panose="020B0604020202020204" pitchFamily="34" charset="0"/>
                          <a:cs typeface="Arial" panose="020B0604020202020204" pitchFamily="34" charset="0"/>
                        </a:rPr>
                        <a:t>Hairy vetch</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2,359</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a:effectLst/>
                          <a:latin typeface="Arial" panose="020B0604020202020204" pitchFamily="34" charset="0"/>
                          <a:cs typeface="Arial" panose="020B0604020202020204" pitchFamily="34" charset="0"/>
                        </a:rPr>
                        <a:t>70.8 b</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400" b="1" u="none" strike="noStrike">
                          <a:effectLst/>
                          <a:latin typeface="Arial" panose="020B0604020202020204" pitchFamily="34" charset="0"/>
                          <a:cs typeface="Arial" panose="020B0604020202020204" pitchFamily="34" charset="0"/>
                        </a:rPr>
                        <a:t>10.9</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74,568</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a:effectLst/>
                          <a:latin typeface="Arial" panose="020B0604020202020204" pitchFamily="34" charset="0"/>
                          <a:cs typeface="Arial" panose="020B0604020202020204" pitchFamily="34" charset="0"/>
                        </a:rPr>
                        <a:t>21.4</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a:effectLst/>
                          <a:latin typeface="Arial" panose="020B0604020202020204" pitchFamily="34" charset="0"/>
                          <a:cs typeface="Arial" panose="020B0604020202020204" pitchFamily="34" charset="0"/>
                        </a:rPr>
                        <a:t>286.2</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400" b="1" u="none" strike="noStrike">
                          <a:effectLst/>
                          <a:latin typeface="Arial" panose="020B0604020202020204" pitchFamily="34" charset="0"/>
                          <a:cs typeface="Arial" panose="020B0604020202020204" pitchFamily="34" charset="0"/>
                        </a:rPr>
                        <a:t>30.0</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a:effectLst/>
                          <a:latin typeface="Arial" panose="020B0604020202020204" pitchFamily="34" charset="0"/>
                          <a:cs typeface="Arial" panose="020B0604020202020204" pitchFamily="34" charset="0"/>
                        </a:rPr>
                        <a:t>10.1</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19.4 d</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609805711"/>
                  </a:ext>
                </a:extLst>
              </a:tr>
              <a:tr h="314162">
                <a:tc>
                  <a:txBody>
                    <a:bodyPr/>
                    <a:lstStyle/>
                    <a:p>
                      <a:pPr algn="l" fontAlgn="b"/>
                      <a:r>
                        <a:rPr lang="en-US" sz="2400" b="1" u="none" strike="noStrike">
                          <a:effectLst/>
                          <a:latin typeface="Arial" panose="020B0604020202020204" pitchFamily="34" charset="0"/>
                          <a:cs typeface="Arial" panose="020B0604020202020204" pitchFamily="34" charset="0"/>
                        </a:rPr>
                        <a:t>No Irrigation</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r>
                        <a:rPr lang="en-US" sz="2400" b="1" u="none" strike="noStrike" dirty="0">
                          <a:effectLst/>
                          <a:latin typeface="Arial" panose="020B0604020202020204" pitchFamily="34" charset="0"/>
                          <a:cs typeface="Arial" panose="020B0604020202020204" pitchFamily="34" charset="0"/>
                        </a:rPr>
                        <a:t>Wheat-radish-turnip mix</a:t>
                      </a: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4,503</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dirty="0">
                          <a:effectLst/>
                          <a:latin typeface="Arial" panose="020B0604020202020204" pitchFamily="34" charset="0"/>
                          <a:cs typeface="Arial" panose="020B0604020202020204" pitchFamily="34" charset="0"/>
                        </a:rPr>
                        <a:t>117.9 a</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400" b="1" u="none" strike="noStrike" dirty="0">
                          <a:effectLst/>
                          <a:latin typeface="Arial" panose="020B0604020202020204" pitchFamily="34" charset="0"/>
                          <a:cs typeface="Arial" panose="020B0604020202020204" pitchFamily="34" charset="0"/>
                        </a:rPr>
                        <a:t>13.9</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74,245</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a:effectLst/>
                          <a:latin typeface="Arial" panose="020B0604020202020204" pitchFamily="34" charset="0"/>
                          <a:cs typeface="Arial" panose="020B0604020202020204" pitchFamily="34" charset="0"/>
                        </a:rPr>
                        <a:t>19.5</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a:effectLst/>
                          <a:latin typeface="Arial" panose="020B0604020202020204" pitchFamily="34" charset="0"/>
                          <a:cs typeface="Arial" panose="020B0604020202020204" pitchFamily="34" charset="0"/>
                        </a:rPr>
                        <a:t>255.0</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400" b="1" u="none" strike="noStrike">
                          <a:effectLst/>
                          <a:latin typeface="Arial" panose="020B0604020202020204" pitchFamily="34" charset="0"/>
                          <a:cs typeface="Arial" panose="020B0604020202020204" pitchFamily="34" charset="0"/>
                        </a:rPr>
                        <a:t>30.9</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a:effectLst/>
                          <a:latin typeface="Arial" panose="020B0604020202020204" pitchFamily="34" charset="0"/>
                          <a:cs typeface="Arial" panose="020B0604020202020204" pitchFamily="34" charset="0"/>
                        </a:rPr>
                        <a:t>11.2</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21.6 cd</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77254997"/>
                  </a:ext>
                </a:extLst>
              </a:tr>
              <a:tr h="314162">
                <a:tc>
                  <a:txBody>
                    <a:bodyPr/>
                    <a:lstStyle/>
                    <a:p>
                      <a:pPr algn="l" fontAlgn="b"/>
                      <a:r>
                        <a:rPr lang="en-US" sz="2400" b="1" u="none" strike="noStrike">
                          <a:effectLst/>
                          <a:latin typeface="Arial" panose="020B0604020202020204" pitchFamily="34" charset="0"/>
                          <a:cs typeface="Arial" panose="020B0604020202020204" pitchFamily="34" charset="0"/>
                        </a:rPr>
                        <a:t>-40 kPa</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r>
                        <a:rPr lang="en-US" sz="2400" b="1" u="none" strike="noStrike" dirty="0">
                          <a:effectLst/>
                          <a:latin typeface="Arial" panose="020B0604020202020204" pitchFamily="34" charset="0"/>
                          <a:cs typeface="Arial" panose="020B0604020202020204" pitchFamily="34" charset="0"/>
                        </a:rPr>
                        <a:t>No Cover crop</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729</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a:effectLst/>
                          <a:latin typeface="Arial" panose="020B0604020202020204" pitchFamily="34" charset="0"/>
                          <a:cs typeface="Arial" panose="020B0604020202020204" pitchFamily="34" charset="0"/>
                        </a:rPr>
                        <a:t>14.0 ef</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400" b="1" u="none" strike="noStrike">
                          <a:effectLst/>
                          <a:latin typeface="Arial" panose="020B0604020202020204" pitchFamily="34" charset="0"/>
                          <a:cs typeface="Arial" panose="020B0604020202020204" pitchFamily="34" charset="0"/>
                        </a:rPr>
                        <a:t>8.1</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65,691</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a:effectLst/>
                          <a:latin typeface="Arial" panose="020B0604020202020204" pitchFamily="34" charset="0"/>
                          <a:cs typeface="Arial" panose="020B0604020202020204" pitchFamily="34" charset="0"/>
                        </a:rPr>
                        <a:t>22.2</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a:effectLst/>
                          <a:latin typeface="Arial" panose="020B0604020202020204" pitchFamily="34" charset="0"/>
                          <a:cs typeface="Arial" panose="020B0604020202020204" pitchFamily="34" charset="0"/>
                        </a:rPr>
                        <a:t>286.1</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400" b="1" u="none" strike="noStrike">
                          <a:effectLst/>
                          <a:latin typeface="Arial" panose="020B0604020202020204" pitchFamily="34" charset="0"/>
                          <a:cs typeface="Arial" panose="020B0604020202020204" pitchFamily="34" charset="0"/>
                        </a:rPr>
                        <a:t>31.5</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a:effectLst/>
                          <a:latin typeface="Arial" panose="020B0604020202020204" pitchFamily="34" charset="0"/>
                          <a:cs typeface="Arial" panose="020B0604020202020204" pitchFamily="34" charset="0"/>
                        </a:rPr>
                        <a:t>13.4</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25.7 ab</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6929758"/>
                  </a:ext>
                </a:extLst>
              </a:tr>
              <a:tr h="314162">
                <a:tc>
                  <a:txBody>
                    <a:bodyPr/>
                    <a:lstStyle/>
                    <a:p>
                      <a:pPr algn="l" fontAlgn="b"/>
                      <a:r>
                        <a:rPr lang="en-US" sz="2400" b="1" u="none" strike="noStrike">
                          <a:effectLst/>
                          <a:latin typeface="Arial" panose="020B0604020202020204" pitchFamily="34" charset="0"/>
                          <a:cs typeface="Arial" panose="020B0604020202020204" pitchFamily="34" charset="0"/>
                        </a:rPr>
                        <a:t>-40 kPa</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r>
                        <a:rPr lang="en-US" sz="2400" b="1" u="none" strike="noStrike" dirty="0">
                          <a:effectLst/>
                          <a:latin typeface="Arial" panose="020B0604020202020204" pitchFamily="34" charset="0"/>
                          <a:cs typeface="Arial" panose="020B0604020202020204" pitchFamily="34" charset="0"/>
                        </a:rPr>
                        <a:t>Cereal Rye</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2,477</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a:effectLst/>
                          <a:latin typeface="Arial" panose="020B0604020202020204" pitchFamily="34" charset="0"/>
                          <a:cs typeface="Arial" panose="020B0604020202020204" pitchFamily="34" charset="0"/>
                        </a:rPr>
                        <a:t>42.9 c-f</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400" b="1" u="none" strike="noStrike">
                          <a:effectLst/>
                          <a:latin typeface="Arial" panose="020B0604020202020204" pitchFamily="34" charset="0"/>
                          <a:cs typeface="Arial" panose="020B0604020202020204" pitchFamily="34" charset="0"/>
                        </a:rPr>
                        <a:t>20.2</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70,210</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a:effectLst/>
                          <a:latin typeface="Arial" panose="020B0604020202020204" pitchFamily="34" charset="0"/>
                          <a:cs typeface="Arial" panose="020B0604020202020204" pitchFamily="34" charset="0"/>
                        </a:rPr>
                        <a:t>20.6</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a:effectLst/>
                          <a:latin typeface="Arial" panose="020B0604020202020204" pitchFamily="34" charset="0"/>
                          <a:cs typeface="Arial" panose="020B0604020202020204" pitchFamily="34" charset="0"/>
                        </a:rPr>
                        <a:t>293.4</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400" b="1" u="none" strike="noStrike">
                          <a:effectLst/>
                          <a:latin typeface="Arial" panose="020B0604020202020204" pitchFamily="34" charset="0"/>
                          <a:cs typeface="Arial" panose="020B0604020202020204" pitchFamily="34" charset="0"/>
                        </a:rPr>
                        <a:t>28.5</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a:effectLst/>
                          <a:latin typeface="Arial" panose="020B0604020202020204" pitchFamily="34" charset="0"/>
                          <a:cs typeface="Arial" panose="020B0604020202020204" pitchFamily="34" charset="0"/>
                        </a:rPr>
                        <a:t>12.5</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14.8 e</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290475107"/>
                  </a:ext>
                </a:extLst>
              </a:tr>
              <a:tr h="314162">
                <a:tc>
                  <a:txBody>
                    <a:bodyPr/>
                    <a:lstStyle/>
                    <a:p>
                      <a:pPr algn="l" fontAlgn="b"/>
                      <a:r>
                        <a:rPr lang="en-US" sz="2400" b="1" u="none" strike="noStrike">
                          <a:effectLst/>
                          <a:latin typeface="Arial" panose="020B0604020202020204" pitchFamily="34" charset="0"/>
                          <a:cs typeface="Arial" panose="020B0604020202020204" pitchFamily="34" charset="0"/>
                        </a:rPr>
                        <a:t>-40 kPa</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r>
                        <a:rPr lang="en-US" sz="2400" b="1" u="none" strike="noStrike" dirty="0">
                          <a:effectLst/>
                          <a:latin typeface="Arial" panose="020B0604020202020204" pitchFamily="34" charset="0"/>
                          <a:cs typeface="Arial" panose="020B0604020202020204" pitchFamily="34" charset="0"/>
                        </a:rPr>
                        <a:t>Hairy vetch</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1,873</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a:effectLst/>
                          <a:latin typeface="Arial" panose="020B0604020202020204" pitchFamily="34" charset="0"/>
                          <a:cs typeface="Arial" panose="020B0604020202020204" pitchFamily="34" charset="0"/>
                        </a:rPr>
                        <a:t>55.0 bcd</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400" b="1" u="none" strike="noStrike">
                          <a:effectLst/>
                          <a:latin typeface="Arial" panose="020B0604020202020204" pitchFamily="34" charset="0"/>
                          <a:cs typeface="Arial" panose="020B0604020202020204" pitchFamily="34" charset="0"/>
                        </a:rPr>
                        <a:t>11.4</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60,687</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a:effectLst/>
                          <a:latin typeface="Arial" panose="020B0604020202020204" pitchFamily="34" charset="0"/>
                          <a:cs typeface="Arial" panose="020B0604020202020204" pitchFamily="34" charset="0"/>
                        </a:rPr>
                        <a:t>20.7</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a:effectLst/>
                          <a:latin typeface="Arial" panose="020B0604020202020204" pitchFamily="34" charset="0"/>
                          <a:cs typeface="Arial" panose="020B0604020202020204" pitchFamily="34" charset="0"/>
                        </a:rPr>
                        <a:t>282.9</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400" b="1" u="none" strike="noStrike">
                          <a:effectLst/>
                          <a:latin typeface="Arial" panose="020B0604020202020204" pitchFamily="34" charset="0"/>
                          <a:cs typeface="Arial" panose="020B0604020202020204" pitchFamily="34" charset="0"/>
                        </a:rPr>
                        <a:t>29.0</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a:effectLst/>
                          <a:latin typeface="Arial" panose="020B0604020202020204" pitchFamily="34" charset="0"/>
                          <a:cs typeface="Arial" panose="020B0604020202020204" pitchFamily="34" charset="0"/>
                        </a:rPr>
                        <a:t>11.1</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14.6 e</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797329028"/>
                  </a:ext>
                </a:extLst>
              </a:tr>
              <a:tr h="314162">
                <a:tc>
                  <a:txBody>
                    <a:bodyPr/>
                    <a:lstStyle/>
                    <a:p>
                      <a:pPr algn="l" fontAlgn="b"/>
                      <a:r>
                        <a:rPr lang="en-US" sz="2400" b="1" u="none" strike="noStrike">
                          <a:effectLst/>
                          <a:latin typeface="Arial" panose="020B0604020202020204" pitchFamily="34" charset="0"/>
                          <a:cs typeface="Arial" panose="020B0604020202020204" pitchFamily="34" charset="0"/>
                        </a:rPr>
                        <a:t>-40 kPa</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r>
                        <a:rPr lang="en-US" sz="2400" b="1" i="0" u="none" strike="noStrike" dirty="0">
                          <a:solidFill>
                            <a:srgbClr val="000000"/>
                          </a:solidFill>
                          <a:effectLst/>
                          <a:latin typeface="Arial" panose="020B0604020202020204" pitchFamily="34" charset="0"/>
                          <a:cs typeface="Arial" panose="020B0604020202020204" pitchFamily="34" charset="0"/>
                        </a:rPr>
                        <a:t>Wheat-radish-turnip mix</a:t>
                      </a: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3,738</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a:effectLst/>
                          <a:latin typeface="Arial" panose="020B0604020202020204" pitchFamily="34" charset="0"/>
                          <a:cs typeface="Arial" panose="020B0604020202020204" pitchFamily="34" charset="0"/>
                        </a:rPr>
                        <a:t>67.1 bc</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400" b="1" u="none" strike="noStrike">
                          <a:effectLst/>
                          <a:latin typeface="Arial" panose="020B0604020202020204" pitchFamily="34" charset="0"/>
                          <a:cs typeface="Arial" panose="020B0604020202020204" pitchFamily="34" charset="0"/>
                        </a:rPr>
                        <a:t>18.2</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69,806</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a:effectLst/>
                          <a:latin typeface="Arial" panose="020B0604020202020204" pitchFamily="34" charset="0"/>
                          <a:cs typeface="Arial" panose="020B0604020202020204" pitchFamily="34" charset="0"/>
                        </a:rPr>
                        <a:t>16.0</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a:effectLst/>
                          <a:latin typeface="Arial" panose="020B0604020202020204" pitchFamily="34" charset="0"/>
                          <a:cs typeface="Arial" panose="020B0604020202020204" pitchFamily="34" charset="0"/>
                        </a:rPr>
                        <a:t>232.1</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400" b="1" u="none" strike="noStrike">
                          <a:effectLst/>
                          <a:latin typeface="Arial" panose="020B0604020202020204" pitchFamily="34" charset="0"/>
                          <a:cs typeface="Arial" panose="020B0604020202020204" pitchFamily="34" charset="0"/>
                        </a:rPr>
                        <a:t>27.7</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a:effectLst/>
                          <a:latin typeface="Arial" panose="020B0604020202020204" pitchFamily="34" charset="0"/>
                          <a:cs typeface="Arial" panose="020B0604020202020204" pitchFamily="34" charset="0"/>
                        </a:rPr>
                        <a:t>12.3</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26.6 </a:t>
                      </a:r>
                      <a:r>
                        <a:rPr lang="en-US" sz="2400" b="1" u="none" strike="noStrike" dirty="0" err="1">
                          <a:effectLst/>
                          <a:latin typeface="Arial" panose="020B0604020202020204" pitchFamily="34" charset="0"/>
                          <a:cs typeface="Arial" panose="020B0604020202020204" pitchFamily="34" charset="0"/>
                        </a:rPr>
                        <a:t>bc</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609151819"/>
                  </a:ext>
                </a:extLst>
              </a:tr>
              <a:tr h="314162">
                <a:tc>
                  <a:txBody>
                    <a:bodyPr/>
                    <a:lstStyle/>
                    <a:p>
                      <a:pPr algn="l" fontAlgn="b"/>
                      <a:r>
                        <a:rPr lang="en-US" sz="2400" b="1" u="none" strike="noStrike">
                          <a:effectLst/>
                          <a:latin typeface="Arial" panose="020B0604020202020204" pitchFamily="34" charset="0"/>
                          <a:cs typeface="Arial" panose="020B0604020202020204" pitchFamily="34" charset="0"/>
                        </a:rPr>
                        <a:t>-90 kPa</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r>
                        <a:rPr lang="en-US" sz="2400" b="1" u="none" strike="noStrike">
                          <a:effectLst/>
                          <a:latin typeface="Arial" panose="020B0604020202020204" pitchFamily="34" charset="0"/>
                          <a:cs typeface="Arial" panose="020B0604020202020204" pitchFamily="34" charset="0"/>
                        </a:rPr>
                        <a:t>No Cover crop</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667</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dirty="0">
                          <a:effectLst/>
                          <a:latin typeface="Arial" panose="020B0604020202020204" pitchFamily="34" charset="0"/>
                          <a:cs typeface="Arial" panose="020B0604020202020204" pitchFamily="34" charset="0"/>
                        </a:rPr>
                        <a:t>10.8 f</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400" b="1" u="none" strike="noStrike">
                          <a:effectLst/>
                          <a:latin typeface="Arial" panose="020B0604020202020204" pitchFamily="34" charset="0"/>
                          <a:cs typeface="Arial" panose="020B0604020202020204" pitchFamily="34" charset="0"/>
                        </a:rPr>
                        <a:t>7.6</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84,494</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a:effectLst/>
                          <a:latin typeface="Arial" panose="020B0604020202020204" pitchFamily="34" charset="0"/>
                          <a:cs typeface="Arial" panose="020B0604020202020204" pitchFamily="34" charset="0"/>
                        </a:rPr>
                        <a:t>21.1</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a:effectLst/>
                          <a:latin typeface="Arial" panose="020B0604020202020204" pitchFamily="34" charset="0"/>
                          <a:cs typeface="Arial" panose="020B0604020202020204" pitchFamily="34" charset="0"/>
                        </a:rPr>
                        <a:t>287.7</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400" b="1" u="none" strike="noStrike">
                          <a:effectLst/>
                          <a:latin typeface="Arial" panose="020B0604020202020204" pitchFamily="34" charset="0"/>
                          <a:cs typeface="Arial" panose="020B0604020202020204" pitchFamily="34" charset="0"/>
                        </a:rPr>
                        <a:t>29.5</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a:effectLst/>
                          <a:latin typeface="Arial" panose="020B0604020202020204" pitchFamily="34" charset="0"/>
                          <a:cs typeface="Arial" panose="020B0604020202020204" pitchFamily="34" charset="0"/>
                        </a:rPr>
                        <a:t>14.3</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27.5 a</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595088349"/>
                  </a:ext>
                </a:extLst>
              </a:tr>
              <a:tr h="314162">
                <a:tc>
                  <a:txBody>
                    <a:bodyPr/>
                    <a:lstStyle/>
                    <a:p>
                      <a:pPr algn="l" fontAlgn="b"/>
                      <a:r>
                        <a:rPr lang="en-US" sz="2400" b="1" u="none" strike="noStrike">
                          <a:effectLst/>
                          <a:latin typeface="Arial" panose="020B0604020202020204" pitchFamily="34" charset="0"/>
                          <a:cs typeface="Arial" panose="020B0604020202020204" pitchFamily="34" charset="0"/>
                        </a:rPr>
                        <a:t>-90 kPa</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r>
                        <a:rPr lang="en-US" sz="2400" b="1" u="none" strike="noStrike">
                          <a:effectLst/>
                          <a:latin typeface="Arial" panose="020B0604020202020204" pitchFamily="34" charset="0"/>
                          <a:cs typeface="Arial" panose="020B0604020202020204" pitchFamily="34" charset="0"/>
                        </a:rPr>
                        <a:t>Cereal Rye</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2,365</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dirty="0">
                          <a:effectLst/>
                          <a:latin typeface="Arial" panose="020B0604020202020204" pitchFamily="34" charset="0"/>
                          <a:cs typeface="Arial" panose="020B0604020202020204" pitchFamily="34" charset="0"/>
                        </a:rPr>
                        <a:t>46.6 </a:t>
                      </a:r>
                      <a:r>
                        <a:rPr lang="en-US" sz="2400" b="1" u="none" strike="noStrike" dirty="0" err="1">
                          <a:effectLst/>
                          <a:latin typeface="Arial" panose="020B0604020202020204" pitchFamily="34" charset="0"/>
                          <a:cs typeface="Arial" panose="020B0604020202020204" pitchFamily="34" charset="0"/>
                        </a:rPr>
                        <a:t>bcd</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400" b="1" u="none" strike="noStrike" dirty="0">
                          <a:effectLst/>
                          <a:latin typeface="Arial" panose="020B0604020202020204" pitchFamily="34" charset="0"/>
                          <a:cs typeface="Arial" panose="020B0604020202020204" pitchFamily="34" charset="0"/>
                        </a:rPr>
                        <a:t>17.4</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65,449</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20.7</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a:effectLst/>
                          <a:latin typeface="Arial" panose="020B0604020202020204" pitchFamily="34" charset="0"/>
                          <a:cs typeface="Arial" panose="020B0604020202020204" pitchFamily="34" charset="0"/>
                        </a:rPr>
                        <a:t>309.2</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400" b="1" u="none" strike="noStrike">
                          <a:effectLst/>
                          <a:latin typeface="Arial" panose="020B0604020202020204" pitchFamily="34" charset="0"/>
                          <a:cs typeface="Arial" panose="020B0604020202020204" pitchFamily="34" charset="0"/>
                        </a:rPr>
                        <a:t>26.4</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a:effectLst/>
                          <a:latin typeface="Arial" panose="020B0604020202020204" pitchFamily="34" charset="0"/>
                          <a:cs typeface="Arial" panose="020B0604020202020204" pitchFamily="34" charset="0"/>
                        </a:rPr>
                        <a:t>12.2</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23.4 </a:t>
                      </a:r>
                      <a:r>
                        <a:rPr lang="en-US" sz="2400" b="1" u="none" strike="noStrike" dirty="0" err="1">
                          <a:effectLst/>
                          <a:latin typeface="Arial" panose="020B0604020202020204" pitchFamily="34" charset="0"/>
                          <a:cs typeface="Arial" panose="020B0604020202020204" pitchFamily="34" charset="0"/>
                        </a:rPr>
                        <a:t>bc</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389658538"/>
                  </a:ext>
                </a:extLst>
              </a:tr>
              <a:tr h="314162">
                <a:tc>
                  <a:txBody>
                    <a:bodyPr/>
                    <a:lstStyle/>
                    <a:p>
                      <a:pPr algn="l" fontAlgn="b"/>
                      <a:r>
                        <a:rPr lang="en-US" sz="2400" b="1" u="none" strike="noStrike">
                          <a:effectLst/>
                          <a:latin typeface="Arial" panose="020B0604020202020204" pitchFamily="34" charset="0"/>
                          <a:cs typeface="Arial" panose="020B0604020202020204" pitchFamily="34" charset="0"/>
                        </a:rPr>
                        <a:t>-90 kPa</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r>
                        <a:rPr lang="en-US" sz="2400" b="1" u="none" strike="noStrike">
                          <a:effectLst/>
                          <a:latin typeface="Arial" panose="020B0604020202020204" pitchFamily="34" charset="0"/>
                          <a:cs typeface="Arial" panose="020B0604020202020204" pitchFamily="34" charset="0"/>
                        </a:rPr>
                        <a:t>Hairy vetch</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1,721</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a:effectLst/>
                          <a:latin typeface="Arial" panose="020B0604020202020204" pitchFamily="34" charset="0"/>
                          <a:cs typeface="Arial" panose="020B0604020202020204" pitchFamily="34" charset="0"/>
                        </a:rPr>
                        <a:t>38.3 c-f</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400" b="1" u="none" strike="noStrike">
                          <a:effectLst/>
                          <a:latin typeface="Arial" panose="020B0604020202020204" pitchFamily="34" charset="0"/>
                          <a:cs typeface="Arial" panose="020B0604020202020204" pitchFamily="34" charset="0"/>
                        </a:rPr>
                        <a:t>11.9</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62,059</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21.0</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dirty="0">
                          <a:effectLst/>
                          <a:latin typeface="Arial" panose="020B0604020202020204" pitchFamily="34" charset="0"/>
                          <a:cs typeface="Arial" panose="020B0604020202020204" pitchFamily="34" charset="0"/>
                        </a:rPr>
                        <a:t>264.6</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2400" b="1" u="none" strike="noStrike" dirty="0">
                          <a:effectLst/>
                          <a:latin typeface="Arial" panose="020B0604020202020204" pitchFamily="34" charset="0"/>
                          <a:cs typeface="Arial" panose="020B0604020202020204" pitchFamily="34" charset="0"/>
                        </a:rPr>
                        <a:t>31.7</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11.5</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22.1 cd</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981137269"/>
                  </a:ext>
                </a:extLst>
              </a:tr>
              <a:tr h="314162">
                <a:tc>
                  <a:txBody>
                    <a:bodyPr/>
                    <a:lstStyle/>
                    <a:p>
                      <a:pPr algn="l" fontAlgn="b"/>
                      <a:r>
                        <a:rPr lang="en-US" sz="2400" b="1" u="none" strike="noStrike" dirty="0">
                          <a:effectLst/>
                          <a:latin typeface="Arial" panose="020B0604020202020204" pitchFamily="34" charset="0"/>
                          <a:cs typeface="Arial" panose="020B0604020202020204" pitchFamily="34" charset="0"/>
                        </a:rPr>
                        <a:t>-90 kPa</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r>
                        <a:rPr lang="en-US" sz="2400" b="1" i="0" u="none" strike="noStrike" dirty="0">
                          <a:solidFill>
                            <a:srgbClr val="000000"/>
                          </a:solidFill>
                          <a:effectLst/>
                          <a:latin typeface="Arial" panose="020B0604020202020204" pitchFamily="34" charset="0"/>
                          <a:cs typeface="Arial" panose="020B0604020202020204" pitchFamily="34" charset="0"/>
                        </a:rPr>
                        <a:t>Wheat-radish-turnip mix</a:t>
                      </a:r>
                    </a:p>
                  </a:txBody>
                  <a:tcPr marL="6978" marR="6978" marT="6978"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 </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3,365</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dirty="0">
                          <a:effectLst/>
                          <a:latin typeface="Arial" panose="020B0604020202020204" pitchFamily="34" charset="0"/>
                          <a:cs typeface="Arial" panose="020B0604020202020204" pitchFamily="34" charset="0"/>
                        </a:rPr>
                        <a:t>68.0 </a:t>
                      </a:r>
                      <a:r>
                        <a:rPr lang="en-US" sz="2400" b="1" u="none" strike="noStrike" dirty="0" err="1">
                          <a:effectLst/>
                          <a:latin typeface="Arial" panose="020B0604020202020204" pitchFamily="34" charset="0"/>
                          <a:cs typeface="Arial" panose="020B0604020202020204" pitchFamily="34" charset="0"/>
                        </a:rPr>
                        <a:t>bc</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2400" b="1" u="none" strike="noStrike" dirty="0">
                          <a:effectLst/>
                          <a:latin typeface="Arial" panose="020B0604020202020204" pitchFamily="34" charset="0"/>
                          <a:cs typeface="Arial" panose="020B0604020202020204" pitchFamily="34" charset="0"/>
                        </a:rPr>
                        <a:t>16.3</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a:effectLst/>
                          <a:latin typeface="Arial" panose="020B0604020202020204" pitchFamily="34" charset="0"/>
                          <a:cs typeface="Arial" panose="020B0604020202020204" pitchFamily="34" charset="0"/>
                        </a:rPr>
                        <a:t> </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70,856</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19.9</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gridSpan="2">
                  <a:txBody>
                    <a:bodyPr/>
                    <a:lstStyle/>
                    <a:p>
                      <a:pPr algn="ctr" fontAlgn="b"/>
                      <a:r>
                        <a:rPr lang="en-US" sz="2400" b="1" u="none" strike="noStrike" dirty="0">
                          <a:effectLst/>
                          <a:latin typeface="Arial" panose="020B0604020202020204" pitchFamily="34" charset="0"/>
                          <a:cs typeface="Arial" panose="020B0604020202020204" pitchFamily="34" charset="0"/>
                        </a:rPr>
                        <a:t>256.7</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b"/>
                      <a:endParaRPr lang="en-US" sz="1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B w="12700" cap="flat" cmpd="sng" algn="ctr">
                      <a:noFill/>
                      <a:prstDash val="solid"/>
                      <a:round/>
                      <a:headEnd type="none" w="med" len="med"/>
                      <a:tailEnd type="none" w="med" len="med"/>
                    </a:lnB>
                  </a:tcPr>
                </a:tc>
                <a:tc>
                  <a:txBody>
                    <a:bodyPr/>
                    <a:lstStyle/>
                    <a:p>
                      <a:pPr algn="ctr" fontAlgn="b"/>
                      <a:r>
                        <a:rPr lang="en-US" sz="2400" b="1" u="none" strike="noStrike" dirty="0">
                          <a:effectLst/>
                          <a:latin typeface="Arial" panose="020B0604020202020204" pitchFamily="34" charset="0"/>
                          <a:cs typeface="Arial" panose="020B0604020202020204" pitchFamily="34" charset="0"/>
                        </a:rPr>
                        <a:t>31.5</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11.1</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dirty="0">
                          <a:effectLst/>
                          <a:latin typeface="Arial" panose="020B0604020202020204" pitchFamily="34" charset="0"/>
                          <a:cs typeface="Arial" panose="020B0604020202020204" pitchFamily="34" charset="0"/>
                        </a:rPr>
                        <a:t>21.5 cd</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978" marR="6978" marT="6978"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032041170"/>
                  </a:ext>
                </a:extLst>
              </a:tr>
            </a:tbl>
          </a:graphicData>
        </a:graphic>
      </p:graphicFrame>
      <p:pic>
        <p:nvPicPr>
          <p:cNvPr id="7" name="Picture 6">
            <a:extLst>
              <a:ext uri="{FF2B5EF4-FFF2-40B4-BE49-F238E27FC236}">
                <a16:creationId xmlns:a16="http://schemas.microsoft.com/office/drawing/2014/main" id="{1CB69C8E-99A0-4FCE-AC1B-9834D6ED6678}"/>
              </a:ext>
            </a:extLst>
          </p:cNvPr>
          <p:cNvPicPr>
            <a:picLocks noChangeAspect="1"/>
          </p:cNvPicPr>
          <p:nvPr/>
        </p:nvPicPr>
        <p:blipFill>
          <a:blip r:embed="rId8"/>
          <a:stretch>
            <a:fillRect/>
          </a:stretch>
        </p:blipFill>
        <p:spPr>
          <a:xfrm>
            <a:off x="45985925" y="423220"/>
            <a:ext cx="4746462" cy="2373231"/>
          </a:xfrm>
          <a:prstGeom prst="rect">
            <a:avLst/>
          </a:prstGeom>
        </p:spPr>
      </p:pic>
      <p:pic>
        <p:nvPicPr>
          <p:cNvPr id="8" name="Picture 7">
            <a:extLst>
              <a:ext uri="{FF2B5EF4-FFF2-40B4-BE49-F238E27FC236}">
                <a16:creationId xmlns:a16="http://schemas.microsoft.com/office/drawing/2014/main" id="{35B30B44-F2F2-4E30-B143-CDDBA803A24F}"/>
              </a:ext>
            </a:extLst>
          </p:cNvPr>
          <p:cNvPicPr>
            <a:picLocks noChangeAspect="1"/>
          </p:cNvPicPr>
          <p:nvPr/>
        </p:nvPicPr>
        <p:blipFill>
          <a:blip r:embed="rId9">
            <a:extLst>
              <a:ext uri="{BEBA8EAE-BF5A-486C-A8C5-ECC9F3942E4B}">
                <a14:imgProps xmlns:a14="http://schemas.microsoft.com/office/drawing/2010/main">
                  <a14:imgLayer r:embed="rId10">
                    <a14:imgEffect>
                      <a14:colorTemperature colorTemp="7200"/>
                    </a14:imgEffect>
                  </a14:imgLayer>
                </a14:imgProps>
              </a:ext>
            </a:extLst>
          </a:blip>
          <a:stretch>
            <a:fillRect/>
          </a:stretch>
        </p:blipFill>
        <p:spPr>
          <a:xfrm>
            <a:off x="40690800" y="423220"/>
            <a:ext cx="5312058" cy="3166998"/>
          </a:xfrm>
          <a:prstGeom prst="rect">
            <a:avLst/>
          </a:prstGeom>
        </p:spPr>
      </p:pic>
      <p:pic>
        <p:nvPicPr>
          <p:cNvPr id="3" name="Recorded Sound">
            <a:hlinkClick r:id="" action="ppaction://media"/>
            <a:extLst>
              <a:ext uri="{FF2B5EF4-FFF2-40B4-BE49-F238E27FC236}">
                <a16:creationId xmlns:a16="http://schemas.microsoft.com/office/drawing/2014/main" id="{BE5491B2-4ECB-4599-A5FE-1F529A18D8B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5298400" y="140970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2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27172</TotalTime>
  <Words>1305</Words>
  <Application>Microsoft Office PowerPoint</Application>
  <PresentationFormat>Custom</PresentationFormat>
  <Paragraphs>270</Paragraphs>
  <Slides>1</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 Impact of Cover Crops and Irrigation Scheduling Thresholds on Corn Production Gurpreet Kaur, Dillon Russell, and Gurbir Singh National Center for Alluvial Aquifer Research, Delta Research and Extension Center, Mississippi State University, Stoneville, 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Single and Multi-Species Cover Crop and Irrigation Scheduling Influences on Corn Production in the Mississippi Delta Dillon Russell, Gurbir Singh, Gurpreet Kaur, and Drew Gholson National Center for Alluvial Aquifer Research, Delta Research and Extension Center, Mississippi State University, Stoneville, MS</dc:title>
  <dc:creator>dar335</dc:creator>
  <cp:lastModifiedBy>GKDS</cp:lastModifiedBy>
  <cp:revision>533</cp:revision>
  <cp:lastPrinted>2020-10-28T22:07:57Z</cp:lastPrinted>
  <dcterms:created xsi:type="dcterms:W3CDTF">2010-11-13T16:56:06Z</dcterms:created>
  <dcterms:modified xsi:type="dcterms:W3CDTF">2021-01-29T23:17:29Z</dcterms:modified>
</cp:coreProperties>
</file>