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4" r:id="rId2"/>
    <p:sldId id="269" r:id="rId3"/>
    <p:sldId id="27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 Osei Hinson" initials="POH" lastIdx="1" clrIdx="0">
    <p:extLst>
      <p:ext uri="{19B8F6BF-5375-455C-9EA6-DF929625EA0E}">
        <p15:presenceInfo xmlns:p15="http://schemas.microsoft.com/office/powerpoint/2012/main" userId="27e9135c9d3a7d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94249" autoAdjust="0"/>
  </p:normalViewPr>
  <p:slideViewPr>
    <p:cSldViewPr snapToGrid="0" snapToObjects="1">
      <p:cViewPr varScale="1">
        <p:scale>
          <a:sx n="105" d="100"/>
          <a:sy n="105" d="100"/>
        </p:scale>
        <p:origin x="20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-281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F3E31-9781-B24F-87A9-F98653FBF46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F4F8C-1785-AC43-97F9-C9301BD9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7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ademicBdlg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893" y="171451"/>
            <a:ext cx="8801737" cy="65151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897182" y="2845408"/>
            <a:ext cx="78399" cy="11671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66101" y="2845408"/>
            <a:ext cx="78399" cy="11671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5390"/>
            <a:ext cx="6400800" cy="1189892"/>
          </a:xfrm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3540" y="843669"/>
            <a:ext cx="716920" cy="5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6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9039"/>
            <a:ext cx="8229600" cy="1143000"/>
          </a:xfrm>
        </p:spPr>
        <p:txBody>
          <a:bodyPr/>
          <a:lstStyle>
            <a:lvl1pPr algn="l">
              <a:defRPr b="1">
                <a:solidFill>
                  <a:srgbClr val="5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188" y="2332039"/>
            <a:ext cx="7852611" cy="379412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6071" y="1440499"/>
            <a:ext cx="91440" cy="64008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7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9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476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94021"/>
            <a:ext cx="4038600" cy="38321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94021"/>
            <a:ext cx="4038600" cy="38321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67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0709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46860"/>
            <a:ext cx="4040188" cy="31793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230709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946860"/>
            <a:ext cx="4041775" cy="31793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7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SCwall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342" y="152400"/>
            <a:ext cx="8826412" cy="655864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86407" y="2180070"/>
            <a:ext cx="7148285" cy="2527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86407" y="2860427"/>
            <a:ext cx="78399" cy="11671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059059" y="2860427"/>
            <a:ext cx="78399" cy="11671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AM-LogoBox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896" y="1711418"/>
            <a:ext cx="937304" cy="937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72522"/>
            <a:ext cx="6096000" cy="114300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5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42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ademicBdlg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893" y="171451"/>
            <a:ext cx="8801737" cy="65151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8897182" y="2845408"/>
            <a:ext cx="78399" cy="11671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6101" y="2845408"/>
            <a:ext cx="78399" cy="11671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117107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71074"/>
            <a:ext cx="5111750" cy="49550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2406316"/>
            <a:ext cx="3008313" cy="3719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6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06905"/>
            <a:ext cx="5486400" cy="36206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71" y="274640"/>
            <a:ext cx="8697402" cy="7051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798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22834"/>
            <a:ext cx="8229600" cy="400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4CE51-D15A-BB47-9138-751D578D258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hape 461"/>
          <p:cNvSpPr/>
          <p:nvPr userDrawn="1"/>
        </p:nvSpPr>
        <p:spPr>
          <a:xfrm>
            <a:off x="152403" y="6575107"/>
            <a:ext cx="7050313" cy="0"/>
          </a:xfrm>
          <a:prstGeom prst="line">
            <a:avLst/>
          </a:prstGeom>
          <a:ln w="12700">
            <a:solidFill>
              <a:srgbClr val="E4002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n w="3175" cmpd="sng"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0266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CF5D-CD4D-4EB3-937D-52224090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9318"/>
            <a:ext cx="8527345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u="sng" dirty="0"/>
              <a:t>Identifying In-Season Phenotypic Predictors of Elevated Grain Protein Concentration in Wheat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D8334-00E5-4A69-BD71-4D8EDDB43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199" y="1860198"/>
            <a:ext cx="8369601" cy="3628825"/>
          </a:xfrm>
        </p:spPr>
        <p:txBody>
          <a:bodyPr>
            <a:normAutofit/>
          </a:bodyPr>
          <a:lstStyle/>
          <a:p>
            <a:endParaRPr lang="en-US" sz="22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The quality of wheat grain depends on many factors, but grain protein concentration (GPC) is among the most important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GPC influences milling and baking quality and many other end-use wheat qualities </a:t>
            </a:r>
          </a:p>
          <a:p>
            <a:endParaRPr lang="en-US" sz="22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Understanding the relationships between GPC and phenotypic traits is critical to wheat variety improvement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F2454E-E39F-443C-9991-A1D54EC708F9}"/>
              </a:ext>
            </a:extLst>
          </p:cNvPr>
          <p:cNvSpPr txBox="1"/>
          <p:nvPr/>
        </p:nvSpPr>
        <p:spPr>
          <a:xfrm>
            <a:off x="317199" y="5402737"/>
            <a:ext cx="8667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Objective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B050"/>
                </a:solidFill>
              </a:rPr>
              <a:t>To assess direct and indirect relationships among GPC and phenotypic traits using path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D1D6D1-B1B7-454C-AEE6-922C05CFC732}"/>
              </a:ext>
            </a:extLst>
          </p:cNvPr>
          <p:cNvSpPr txBox="1">
            <a:spLocks/>
          </p:cNvSpPr>
          <p:nvPr/>
        </p:nvSpPr>
        <p:spPr>
          <a:xfrm>
            <a:off x="457200" y="15156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5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i="1" dirty="0">
                <a:solidFill>
                  <a:schemeClr val="tx1"/>
                </a:solidFill>
              </a:rPr>
              <a:t>Introduction</a:t>
            </a: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E16CD7-F929-4062-A0E1-967FD65E992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6" end="1184.761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99437" y="13728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7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CF5D-CD4D-4EB3-937D-52224090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86" y="1309672"/>
            <a:ext cx="8229600" cy="841458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BC952-C1BC-4805-A8BF-E7DD8B831F1D}"/>
              </a:ext>
            </a:extLst>
          </p:cNvPr>
          <p:cNvSpPr txBox="1"/>
          <p:nvPr/>
        </p:nvSpPr>
        <p:spPr>
          <a:xfrm>
            <a:off x="350194" y="2114764"/>
            <a:ext cx="761765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Locations: Chillicothe and Uvalde; 2018/2019 season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9908F-8E1B-403C-8E6A-23E09BA3AD49}"/>
              </a:ext>
            </a:extLst>
          </p:cNvPr>
          <p:cNvSpPr txBox="1"/>
          <p:nvPr/>
        </p:nvSpPr>
        <p:spPr>
          <a:xfrm>
            <a:off x="350194" y="2815180"/>
            <a:ext cx="8667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Data Collection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</a:rPr>
              <a:t>Crop growth and development data </a:t>
            </a:r>
            <a:endParaRPr lang="en-US" dirty="0">
              <a:solidFill>
                <a:srgbClr val="00B05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</a:rPr>
              <a:t>Grain yield and yield components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</a:rPr>
              <a:t>GPC</a:t>
            </a:r>
            <a:endParaRPr lang="en-US" sz="2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717AA-7585-4714-9CC7-FC3A43B7CFF8}"/>
              </a:ext>
            </a:extLst>
          </p:cNvPr>
          <p:cNvSpPr txBox="1"/>
          <p:nvPr/>
        </p:nvSpPr>
        <p:spPr>
          <a:xfrm>
            <a:off x="418286" y="4494135"/>
            <a:ext cx="7918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Data Analysis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</a:rPr>
              <a:t>Statistical analyses were conducted individually for each location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</a:rPr>
              <a:t>Pearson’s correlation coefficients and path analysis were performed</a:t>
            </a:r>
            <a:endParaRPr lang="en-US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1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CF5D-CD4D-4EB3-937D-52224090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236771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BC952-C1BC-4805-A8BF-E7DD8B831F1D}"/>
              </a:ext>
            </a:extLst>
          </p:cNvPr>
          <p:cNvSpPr txBox="1"/>
          <p:nvPr/>
        </p:nvSpPr>
        <p:spPr>
          <a:xfrm>
            <a:off x="350194" y="3155624"/>
            <a:ext cx="845333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1000-kernel weight had a mild to strong negative direct effect on GPC in both locations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2215F-43BB-4740-AC4E-2F063DE68B5B}"/>
              </a:ext>
            </a:extLst>
          </p:cNvPr>
          <p:cNvSpPr txBox="1"/>
          <p:nvPr/>
        </p:nvSpPr>
        <p:spPr>
          <a:xfrm>
            <a:off x="457198" y="4235393"/>
            <a:ext cx="76176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Time to physiological maturity had a strong positive direct effect on GPC in both locations.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B050"/>
                </a:solidFill>
              </a:rPr>
              <a:t>Increased time for nitrogen accumulation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B050"/>
                </a:solidFill>
              </a:rPr>
              <a:t>low rates of carbohydrates accumulation under high temperature or heat stress conditions late in the season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4E8E59-D7DC-48B8-8DC4-93DE2ECAD2AE}"/>
              </a:ext>
            </a:extLst>
          </p:cNvPr>
          <p:cNvSpPr txBox="1"/>
          <p:nvPr/>
        </p:nvSpPr>
        <p:spPr>
          <a:xfrm>
            <a:off x="350194" y="2247709"/>
            <a:ext cx="845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1000-kernel weight and time to physiological maturity influenced GPC in both locations</a:t>
            </a:r>
          </a:p>
        </p:txBody>
      </p:sp>
    </p:spTree>
    <p:extLst>
      <p:ext uri="{BB962C8B-B14F-4D97-AF65-F5344CB8AC3E}">
        <p14:creationId xmlns:p14="http://schemas.microsoft.com/office/powerpoint/2010/main" val="3144962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12592</TotalTime>
  <Words>180</Words>
  <Application>Microsoft Office PowerPoint</Application>
  <PresentationFormat>On-screen Show (4:3)</PresentationFormat>
  <Paragraphs>25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Wingdings</vt:lpstr>
      <vt:lpstr>Office Theme</vt:lpstr>
      <vt:lpstr>Identifying In-Season Phenotypic Predictors of Elevated Grain Protein Concentration in Wheat</vt:lpstr>
      <vt:lpstr>Methods</vt:lpstr>
      <vt:lpstr>Results</vt:lpstr>
    </vt:vector>
  </TitlesOfParts>
  <Company>Texas A&amp;M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Larua Root</dc:creator>
  <cp:lastModifiedBy>Philip Osei Hinson</cp:lastModifiedBy>
  <cp:revision>148</cp:revision>
  <dcterms:created xsi:type="dcterms:W3CDTF">2017-04-06T15:59:40Z</dcterms:created>
  <dcterms:modified xsi:type="dcterms:W3CDTF">2021-01-28T23:07:09Z</dcterms:modified>
</cp:coreProperties>
</file>