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6" r:id="rId2"/>
    <p:sldId id="265" r:id="rId3"/>
    <p:sldId id="26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D0EAFA-1A28-4EF1-A7F7-EE6278A44773}">
          <p14:sldIdLst>
            <p14:sldId id="266"/>
            <p14:sldId id="265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FBBD3"/>
    <a:srgbClr val="F5812A"/>
    <a:srgbClr val="FFDEC2"/>
    <a:srgbClr val="264478"/>
    <a:srgbClr val="0B2241"/>
    <a:srgbClr val="485971"/>
    <a:srgbClr val="0000FF"/>
    <a:srgbClr val="FFFFCF"/>
    <a:srgbClr val="002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4660"/>
  </p:normalViewPr>
  <p:slideViewPr>
    <p:cSldViewPr snapToGrid="0">
      <p:cViewPr varScale="1">
        <p:scale>
          <a:sx n="82" d="100"/>
          <a:sy n="82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deck\OneDrive\Documents\AU\Presentations\2021ASASouthernBranch\data%20for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deck\OneDrive\Documents\AU\Presentations\2021ASASouthernBranch\data%20for%20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deck\OneDrive\Documents\AU\Presentations\2021ASASouthernBranch\data%20for%20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deck\OneDrive\Documents\AU\Presentations\2020PosterTriSocieties\Chemical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deck\OneDrive\Documents\AU\Presentations\2021ASASouthernBranch\data%20for%20graph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deck\OneDrive\Documents\AU\Presentations\2021ASASouthernBranch\data%20for%20graph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r>
              <a:rPr lang="en-US" sz="1400" b="1" dirty="0"/>
              <a:t>Microbial</a:t>
            </a:r>
            <a:r>
              <a:rPr lang="en-US" sz="1400" b="1" baseline="0" dirty="0"/>
              <a:t> Biomass Carbon</a:t>
            </a:r>
            <a:endParaRPr lang="en-US" sz="1400" b="1" dirty="0"/>
          </a:p>
        </c:rich>
      </c:tx>
      <c:layout>
        <c:manualLayout>
          <c:xMode val="edge"/>
          <c:yMode val="edge"/>
          <c:x val="0.26109033245844265"/>
          <c:y val="5.28361038203557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 Nova Light" panose="020B03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892397176243069"/>
          <c:y val="0.10509874499264667"/>
          <c:w val="0.79958634215773794"/>
          <c:h val="0.6653140734313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Sheet1!$B$1:$I$1</c:f>
              <c:strCache>
                <c:ptCount val="8"/>
                <c:pt idx="0">
                  <c:v>Complete</c:v>
                </c:pt>
                <c:pt idx="1">
                  <c:v>NnoLegume</c:v>
                </c:pt>
                <c:pt idx="2">
                  <c:v>NoNLegume</c:v>
                </c:pt>
                <c:pt idx="3">
                  <c:v>NoN </c:v>
                </c:pt>
                <c:pt idx="4">
                  <c:v>NoP</c:v>
                </c:pt>
                <c:pt idx="5">
                  <c:v>NoK</c:v>
                </c:pt>
                <c:pt idx="6">
                  <c:v>NoLime</c:v>
                </c:pt>
                <c:pt idx="7">
                  <c:v>Nothing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64478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9EA7-49B0-9BED-56C67939345E}"/>
              </c:ext>
            </c:extLst>
          </c:dPt>
          <c:dPt>
            <c:idx val="1"/>
            <c:invertIfNegative val="0"/>
            <c:bubble3D val="0"/>
            <c:spPr>
              <a:solidFill>
                <a:srgbClr val="FFDEC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A7-49B0-9BED-56C67939345E}"/>
              </c:ext>
            </c:extLst>
          </c:dPt>
          <c:dPt>
            <c:idx val="2"/>
            <c:invertIfNegative val="0"/>
            <c:bubble3D val="0"/>
            <c:spPr>
              <a:solidFill>
                <a:srgbClr val="F5812A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EA7-49B0-9BED-56C67939345E}"/>
              </c:ext>
            </c:extLst>
          </c:dPt>
          <c:dPt>
            <c:idx val="3"/>
            <c:invertIfNegative val="0"/>
            <c:bubble3D val="0"/>
            <c:spPr>
              <a:solidFill>
                <a:srgbClr val="AFBBD3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A7-49B0-9BED-56C67939345E}"/>
              </c:ext>
            </c:extLst>
          </c:dPt>
          <c:dPt>
            <c:idx val="4"/>
            <c:invertIfNegative val="0"/>
            <c:bubble3D val="0"/>
            <c:spPr>
              <a:solidFill>
                <a:srgbClr val="264478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EA7-49B0-9BED-56C67939345E}"/>
              </c:ext>
            </c:extLst>
          </c:dPt>
          <c:dPt>
            <c:idx val="5"/>
            <c:invertIfNegative val="0"/>
            <c:bubble3D val="0"/>
            <c:spPr>
              <a:solidFill>
                <a:srgbClr val="FFDEC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A7-49B0-9BED-56C67939345E}"/>
              </c:ext>
            </c:extLst>
          </c:dPt>
          <c:dPt>
            <c:idx val="6"/>
            <c:invertIfNegative val="0"/>
            <c:bubble3D val="0"/>
            <c:spPr>
              <a:solidFill>
                <a:srgbClr val="F5812A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EA7-49B0-9BED-56C67939345E}"/>
              </c:ext>
            </c:extLst>
          </c:dPt>
          <c:dPt>
            <c:idx val="7"/>
            <c:invertIfNegative val="0"/>
            <c:bubble3D val="0"/>
            <c:spPr>
              <a:solidFill>
                <a:srgbClr val="AFBBD3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A7-49B0-9BED-56C67939345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EA7-49B0-9BED-56C67939345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EA7-49B0-9BED-56C67939345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EA7-49B0-9BED-56C67939345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EA7-49B0-9BED-56C67939345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EA7-49B0-9BED-56C67939345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EA7-49B0-9BED-56C67939345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EA7-49B0-9BED-56C67939345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EA7-49B0-9BED-56C6793934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 Nova Light" panose="020B03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Complete</c:v>
                </c:pt>
                <c:pt idx="1">
                  <c:v>NnoLegume</c:v>
                </c:pt>
                <c:pt idx="2">
                  <c:v>NoNLegume</c:v>
                </c:pt>
                <c:pt idx="3">
                  <c:v>NoN </c:v>
                </c:pt>
                <c:pt idx="4">
                  <c:v>NoP</c:v>
                </c:pt>
                <c:pt idx="5">
                  <c:v>NoK</c:v>
                </c:pt>
                <c:pt idx="6">
                  <c:v>NoLime</c:v>
                </c:pt>
                <c:pt idx="7">
                  <c:v>Nothing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294.8</c:v>
                </c:pt>
                <c:pt idx="1">
                  <c:v>239.9</c:v>
                </c:pt>
                <c:pt idx="2">
                  <c:v>252.3</c:v>
                </c:pt>
                <c:pt idx="3">
                  <c:v>230.1</c:v>
                </c:pt>
                <c:pt idx="4">
                  <c:v>224.8</c:v>
                </c:pt>
                <c:pt idx="5">
                  <c:v>242.7</c:v>
                </c:pt>
                <c:pt idx="6">
                  <c:v>86.1</c:v>
                </c:pt>
                <c:pt idx="7" formatCode="0.0">
                  <c:v>70.599999999999994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EA7-49B0-9BED-56C6793934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934390399"/>
        <c:axId val="937266623"/>
      </c:barChart>
      <c:catAx>
        <c:axId val="934390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endParaRPr lang="en-US"/>
          </a:p>
        </c:txPr>
        <c:crossAx val="937266623"/>
        <c:crosses val="autoZero"/>
        <c:auto val="1"/>
        <c:lblAlgn val="ctr"/>
        <c:lblOffset val="100"/>
        <c:noMultiLvlLbl val="0"/>
      </c:catAx>
      <c:valAx>
        <c:axId val="937266623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 Nova Light" panose="020B0304020202020204" pitchFamily="34" charset="0"/>
                    <a:ea typeface="+mn-ea"/>
                    <a:cs typeface="+mn-cs"/>
                  </a:defRPr>
                </a:pPr>
                <a:r>
                  <a:rPr lang="en-US" dirty="0"/>
                  <a:t>Microbial Biomass Carbon (ug/g soil)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Arial Nova Light" panose="020B03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endParaRPr lang="en-US"/>
          </a:p>
        </c:txPr>
        <c:crossAx val="934390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8575" cap="flat" cmpd="sng" algn="ctr">
      <a:noFill/>
      <a:round/>
    </a:ln>
    <a:effectLst/>
  </c:spPr>
  <c:txPr>
    <a:bodyPr/>
    <a:lstStyle/>
    <a:p>
      <a:pPr>
        <a:defRPr sz="900">
          <a:solidFill>
            <a:schemeClr val="tx1"/>
          </a:solidFill>
          <a:latin typeface="Arial Nova Light" panose="020B03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r>
              <a:rPr lang="en-US" sz="1400" b="1" dirty="0"/>
              <a:t>Autoclaved Citrate Extractable Protein</a:t>
            </a:r>
          </a:p>
        </c:rich>
      </c:tx>
      <c:layout>
        <c:manualLayout>
          <c:xMode val="edge"/>
          <c:yMode val="edge"/>
          <c:x val="0.2315625"/>
          <c:y val="3.8947214931466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 Nova Light" panose="020B03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77832517133284"/>
          <c:y val="0.1016335104534562"/>
          <c:w val="0.79958634215773794"/>
          <c:h val="0.6653140734313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Sheet1!$B$1:$I$1</c:f>
              <c:strCache>
                <c:ptCount val="8"/>
                <c:pt idx="0">
                  <c:v>Complete</c:v>
                </c:pt>
                <c:pt idx="1">
                  <c:v>NnoLegume</c:v>
                </c:pt>
                <c:pt idx="2">
                  <c:v>NoNLegume</c:v>
                </c:pt>
                <c:pt idx="3">
                  <c:v>NoN </c:v>
                </c:pt>
                <c:pt idx="4">
                  <c:v>NoP</c:v>
                </c:pt>
                <c:pt idx="5">
                  <c:v>NoK</c:v>
                </c:pt>
                <c:pt idx="6">
                  <c:v>NoLime</c:v>
                </c:pt>
                <c:pt idx="7">
                  <c:v>Nothing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64478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7B6-4CD4-B046-50E083235439}"/>
              </c:ext>
            </c:extLst>
          </c:dPt>
          <c:dPt>
            <c:idx val="1"/>
            <c:invertIfNegative val="0"/>
            <c:bubble3D val="0"/>
            <c:spPr>
              <a:solidFill>
                <a:srgbClr val="FFDEC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B6-4CD4-B046-50E083235439}"/>
              </c:ext>
            </c:extLst>
          </c:dPt>
          <c:dPt>
            <c:idx val="2"/>
            <c:invertIfNegative val="0"/>
            <c:bubble3D val="0"/>
            <c:spPr>
              <a:solidFill>
                <a:srgbClr val="F5812A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7B6-4CD4-B046-50E083235439}"/>
              </c:ext>
            </c:extLst>
          </c:dPt>
          <c:dPt>
            <c:idx val="3"/>
            <c:invertIfNegative val="0"/>
            <c:bubble3D val="0"/>
            <c:spPr>
              <a:solidFill>
                <a:srgbClr val="AFBBD3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B6-4CD4-B046-50E083235439}"/>
              </c:ext>
            </c:extLst>
          </c:dPt>
          <c:dPt>
            <c:idx val="4"/>
            <c:invertIfNegative val="0"/>
            <c:bubble3D val="0"/>
            <c:spPr>
              <a:solidFill>
                <a:srgbClr val="264478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7B6-4CD4-B046-50E083235439}"/>
              </c:ext>
            </c:extLst>
          </c:dPt>
          <c:dPt>
            <c:idx val="5"/>
            <c:invertIfNegative val="0"/>
            <c:bubble3D val="0"/>
            <c:spPr>
              <a:solidFill>
                <a:srgbClr val="FFDEC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B6-4CD4-B046-50E083235439}"/>
              </c:ext>
            </c:extLst>
          </c:dPt>
          <c:dPt>
            <c:idx val="6"/>
            <c:invertIfNegative val="0"/>
            <c:bubble3D val="0"/>
            <c:spPr>
              <a:solidFill>
                <a:srgbClr val="F5812A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7B6-4CD4-B046-50E083235439}"/>
              </c:ext>
            </c:extLst>
          </c:dPt>
          <c:dPt>
            <c:idx val="7"/>
            <c:invertIfNegative val="0"/>
            <c:bubble3D val="0"/>
            <c:spPr>
              <a:solidFill>
                <a:srgbClr val="AFBBD3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7B6-4CD4-B046-50E08323543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7B6-4CD4-B046-50E08323543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7B6-4CD4-B046-50E08323543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7B6-4CD4-B046-50E08323543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cd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7B6-4CD4-B046-50E08323543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d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7B6-4CD4-B046-50E08323543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cd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7B6-4CD4-B046-50E08323543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7B6-4CD4-B046-50E08323543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e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7B6-4CD4-B046-50E0832354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 Nova Light" panose="020B03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Complete</c:v>
                </c:pt>
                <c:pt idx="1">
                  <c:v>NnoLegume</c:v>
                </c:pt>
                <c:pt idx="2">
                  <c:v>NoNLegume</c:v>
                </c:pt>
                <c:pt idx="3">
                  <c:v>NoN </c:v>
                </c:pt>
                <c:pt idx="4">
                  <c:v>NoP</c:v>
                </c:pt>
                <c:pt idx="5">
                  <c:v>NoK</c:v>
                </c:pt>
                <c:pt idx="6">
                  <c:v>NoLime</c:v>
                </c:pt>
                <c:pt idx="7">
                  <c:v>Nothing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4.8</c:v>
                </c:pt>
                <c:pt idx="1">
                  <c:v>3.9</c:v>
                </c:pt>
                <c:pt idx="2">
                  <c:v>4.28</c:v>
                </c:pt>
                <c:pt idx="3">
                  <c:v>3.38</c:v>
                </c:pt>
                <c:pt idx="4">
                  <c:v>3.16</c:v>
                </c:pt>
                <c:pt idx="5">
                  <c:v>3.34</c:v>
                </c:pt>
                <c:pt idx="6">
                  <c:v>4.66</c:v>
                </c:pt>
                <c:pt idx="7">
                  <c:v>1.57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7B6-4CD4-B046-50E0832354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934390399"/>
        <c:axId val="937266623"/>
      </c:barChart>
      <c:catAx>
        <c:axId val="934390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endParaRPr lang="en-US"/>
          </a:p>
        </c:txPr>
        <c:crossAx val="937266623"/>
        <c:crosses val="autoZero"/>
        <c:auto val="1"/>
        <c:lblAlgn val="ctr"/>
        <c:lblOffset val="100"/>
        <c:noMultiLvlLbl val="0"/>
      </c:catAx>
      <c:valAx>
        <c:axId val="937266623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 Nova Light" panose="020B0304020202020204" pitchFamily="34" charset="0"/>
                    <a:ea typeface="+mn-ea"/>
                    <a:cs typeface="+mn-cs"/>
                  </a:defRPr>
                </a:pPr>
                <a:r>
                  <a:rPr lang="en-US" dirty="0"/>
                  <a:t>ACE Protein (mg/g soil)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Arial Nova Light" panose="020B03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endParaRPr lang="en-US"/>
          </a:p>
        </c:txPr>
        <c:crossAx val="934390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8575" cap="flat" cmpd="sng" algn="ctr">
      <a:noFill/>
      <a:round/>
    </a:ln>
    <a:effectLst/>
  </c:spPr>
  <c:txPr>
    <a:bodyPr/>
    <a:lstStyle/>
    <a:p>
      <a:pPr>
        <a:defRPr sz="900">
          <a:solidFill>
            <a:schemeClr val="tx1"/>
          </a:solidFill>
          <a:latin typeface="Arial Nova Light" panose="020B03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r>
              <a:rPr lang="en-US" sz="1400" b="1"/>
              <a:t>Soil Respiration</a:t>
            </a:r>
          </a:p>
        </c:rich>
      </c:tx>
      <c:layout>
        <c:manualLayout>
          <c:xMode val="edge"/>
          <c:yMode val="edge"/>
          <c:x val="0.38051005240977959"/>
          <c:y val="3.43175697047852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 Nova Light" panose="020B03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405757874015749"/>
          <c:y val="9.5714129483814525E-2"/>
          <c:w val="0.79958634215773794"/>
          <c:h val="0.6653140734313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Sheet1!$B$1:$I$1</c:f>
              <c:strCache>
                <c:ptCount val="8"/>
                <c:pt idx="0">
                  <c:v>Complete</c:v>
                </c:pt>
                <c:pt idx="1">
                  <c:v>NnoLegume</c:v>
                </c:pt>
                <c:pt idx="2">
                  <c:v>NoNLegume</c:v>
                </c:pt>
                <c:pt idx="3">
                  <c:v>NoN </c:v>
                </c:pt>
                <c:pt idx="4">
                  <c:v>NoP</c:v>
                </c:pt>
                <c:pt idx="5">
                  <c:v>NoK</c:v>
                </c:pt>
                <c:pt idx="6">
                  <c:v>NoLime</c:v>
                </c:pt>
                <c:pt idx="7">
                  <c:v>Nothing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64478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FA9-4160-ABDE-A0232DB87FBF}"/>
              </c:ext>
            </c:extLst>
          </c:dPt>
          <c:dPt>
            <c:idx val="1"/>
            <c:invertIfNegative val="0"/>
            <c:bubble3D val="0"/>
            <c:spPr>
              <a:solidFill>
                <a:srgbClr val="FFDEC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A9-4160-ABDE-A0232DB87FBF}"/>
              </c:ext>
            </c:extLst>
          </c:dPt>
          <c:dPt>
            <c:idx val="2"/>
            <c:invertIfNegative val="0"/>
            <c:bubble3D val="0"/>
            <c:spPr>
              <a:solidFill>
                <a:srgbClr val="F5812A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FA9-4160-ABDE-A0232DB87FBF}"/>
              </c:ext>
            </c:extLst>
          </c:dPt>
          <c:dPt>
            <c:idx val="3"/>
            <c:invertIfNegative val="0"/>
            <c:bubble3D val="0"/>
            <c:spPr>
              <a:solidFill>
                <a:srgbClr val="AFBBD3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A9-4160-ABDE-A0232DB87FBF}"/>
              </c:ext>
            </c:extLst>
          </c:dPt>
          <c:dPt>
            <c:idx val="4"/>
            <c:invertIfNegative val="0"/>
            <c:bubble3D val="0"/>
            <c:spPr>
              <a:solidFill>
                <a:srgbClr val="264478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FA9-4160-ABDE-A0232DB87FBF}"/>
              </c:ext>
            </c:extLst>
          </c:dPt>
          <c:dPt>
            <c:idx val="5"/>
            <c:invertIfNegative val="0"/>
            <c:bubble3D val="0"/>
            <c:spPr>
              <a:solidFill>
                <a:srgbClr val="FFDEC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FA9-4160-ABDE-A0232DB87FBF}"/>
              </c:ext>
            </c:extLst>
          </c:dPt>
          <c:dPt>
            <c:idx val="6"/>
            <c:invertIfNegative val="0"/>
            <c:bubble3D val="0"/>
            <c:spPr>
              <a:solidFill>
                <a:srgbClr val="F5812A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1FA9-4160-ABDE-A0232DB87FBF}"/>
              </c:ext>
            </c:extLst>
          </c:dPt>
          <c:dPt>
            <c:idx val="7"/>
            <c:invertIfNegative val="0"/>
            <c:bubble3D val="0"/>
            <c:spPr>
              <a:solidFill>
                <a:srgbClr val="AFBBD3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FA9-4160-ABDE-A0232DB87FB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FA9-4160-ABDE-A0232DB87FB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FA9-4160-ABDE-A0232DB87FBF}"/>
                </c:ext>
              </c:extLst>
            </c:dLbl>
            <c:dLbl>
              <c:idx val="2"/>
              <c:layout>
                <c:manualLayout>
                  <c:x val="7.268802015575840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FA9-4160-ABDE-A0232DB87FB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FA9-4160-ABDE-A0232DB87FB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FA9-4160-ABDE-A0232DB87FB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FA9-4160-ABDE-A0232DB87FB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FA9-4160-ABDE-A0232DB87FB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FA9-4160-ABDE-A0232DB87F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 Nova Light" panose="020B03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Complete</c:v>
                </c:pt>
                <c:pt idx="1">
                  <c:v>NnoLegume</c:v>
                </c:pt>
                <c:pt idx="2">
                  <c:v>NoNLegume</c:v>
                </c:pt>
                <c:pt idx="3">
                  <c:v>NoN </c:v>
                </c:pt>
                <c:pt idx="4">
                  <c:v>NoP</c:v>
                </c:pt>
                <c:pt idx="5">
                  <c:v>NoK</c:v>
                </c:pt>
                <c:pt idx="6">
                  <c:v>NoLime</c:v>
                </c:pt>
                <c:pt idx="7">
                  <c:v>Nothing</c:v>
                </c:pt>
              </c:strCache>
            </c:strRef>
          </c:cat>
          <c:val>
            <c:numRef>
              <c:f>Sheet1!$B$8:$I$8</c:f>
              <c:numCache>
                <c:formatCode>General</c:formatCode>
                <c:ptCount val="8"/>
                <c:pt idx="0">
                  <c:v>109.3</c:v>
                </c:pt>
                <c:pt idx="1">
                  <c:v>100.3</c:v>
                </c:pt>
                <c:pt idx="2">
                  <c:v>89.2</c:v>
                </c:pt>
                <c:pt idx="3">
                  <c:v>71.400000000000006</c:v>
                </c:pt>
                <c:pt idx="4">
                  <c:v>81.5</c:v>
                </c:pt>
                <c:pt idx="5">
                  <c:v>79.599999999999994</c:v>
                </c:pt>
                <c:pt idx="6">
                  <c:v>39.200000000000003</c:v>
                </c:pt>
                <c:pt idx="7">
                  <c:v>15.3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FA9-4160-ABDE-A0232DB87F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934390399"/>
        <c:axId val="937266623"/>
      </c:barChart>
      <c:catAx>
        <c:axId val="934390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endParaRPr lang="en-US"/>
          </a:p>
        </c:txPr>
        <c:crossAx val="937266623"/>
        <c:crosses val="autoZero"/>
        <c:auto val="1"/>
        <c:lblAlgn val="ctr"/>
        <c:lblOffset val="100"/>
        <c:noMultiLvlLbl val="0"/>
      </c:catAx>
      <c:valAx>
        <c:axId val="937266623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 Nova Light" panose="020B0304020202020204" pitchFamily="34" charset="0"/>
                    <a:ea typeface="+mn-ea"/>
                    <a:cs typeface="+mn-cs"/>
                  </a:defRPr>
                </a:pPr>
                <a:r>
                  <a:rPr lang="en-US" dirty="0"/>
                  <a:t>CO</a:t>
                </a:r>
                <a:r>
                  <a:rPr lang="en-US" baseline="-25000" dirty="0"/>
                  <a:t>2</a:t>
                </a:r>
                <a:r>
                  <a:rPr lang="en-US" dirty="0"/>
                  <a:t>-C</a:t>
                </a:r>
                <a:r>
                  <a:rPr lang="en-US" baseline="0" dirty="0"/>
                  <a:t> </a:t>
                </a:r>
                <a:r>
                  <a:rPr lang="en-US" dirty="0"/>
                  <a:t>(ug/g soil)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Arial Nova Light" panose="020B03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endParaRPr lang="en-US"/>
          </a:p>
        </c:txPr>
        <c:crossAx val="934390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8575" cap="flat" cmpd="sng" algn="ctr">
      <a:noFill/>
      <a:round/>
    </a:ln>
    <a:effectLst/>
  </c:spPr>
  <c:txPr>
    <a:bodyPr/>
    <a:lstStyle/>
    <a:p>
      <a:pPr>
        <a:defRPr sz="900">
          <a:solidFill>
            <a:schemeClr val="tx1"/>
          </a:solidFill>
          <a:latin typeface="Arial Nova Light" panose="020B03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0000"/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r>
              <a:rPr lang="en-US" sz="1400" b="1" dirty="0">
                <a:solidFill>
                  <a:srgbClr val="000000"/>
                </a:solidFill>
              </a:rPr>
              <a:t>Water Stable Aggregates</a:t>
            </a:r>
          </a:p>
        </c:rich>
      </c:tx>
      <c:layout>
        <c:manualLayout>
          <c:xMode val="edge"/>
          <c:yMode val="edge"/>
          <c:x val="0.23361329833770783"/>
          <c:y val="4.24588072324292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0000"/>
              </a:solidFill>
              <a:latin typeface="Arial Nova Light" panose="020B03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377652012248469"/>
          <c:y val="0.20337962962962963"/>
          <c:w val="0.78025125765529313"/>
          <c:h val="0.54698016914552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Sheet2!$A$1:$H$1</c:f>
              <c:strCache>
                <c:ptCount val="8"/>
                <c:pt idx="0">
                  <c:v>COMPLETE</c:v>
                </c:pt>
                <c:pt idx="1">
                  <c:v>N No LEGUME</c:v>
                </c:pt>
                <c:pt idx="2">
                  <c:v>LEGUME No N</c:v>
                </c:pt>
                <c:pt idx="3">
                  <c:v>NO N </c:v>
                </c:pt>
                <c:pt idx="4">
                  <c:v>NO P</c:v>
                </c:pt>
                <c:pt idx="5">
                  <c:v>NO K</c:v>
                </c:pt>
                <c:pt idx="6">
                  <c:v>NO LIME</c:v>
                </c:pt>
                <c:pt idx="7">
                  <c:v>CONTROL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64478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579-4C2B-AEA8-A413D21D6D8B}"/>
              </c:ext>
            </c:extLst>
          </c:dPt>
          <c:dPt>
            <c:idx val="1"/>
            <c:invertIfNegative val="0"/>
            <c:bubble3D val="0"/>
            <c:spPr>
              <a:solidFill>
                <a:srgbClr val="FFDEC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79-4C2B-AEA8-A413D21D6D8B}"/>
              </c:ext>
            </c:extLst>
          </c:dPt>
          <c:dPt>
            <c:idx val="2"/>
            <c:invertIfNegative val="0"/>
            <c:bubble3D val="0"/>
            <c:spPr>
              <a:solidFill>
                <a:srgbClr val="F5812A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579-4C2B-AEA8-A413D21D6D8B}"/>
              </c:ext>
            </c:extLst>
          </c:dPt>
          <c:dPt>
            <c:idx val="3"/>
            <c:invertIfNegative val="0"/>
            <c:bubble3D val="0"/>
            <c:spPr>
              <a:solidFill>
                <a:srgbClr val="AFBBD3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79-4C2B-AEA8-A413D21D6D8B}"/>
              </c:ext>
            </c:extLst>
          </c:dPt>
          <c:dPt>
            <c:idx val="4"/>
            <c:invertIfNegative val="0"/>
            <c:bubble3D val="0"/>
            <c:spPr>
              <a:solidFill>
                <a:srgbClr val="264478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0579-4C2B-AEA8-A413D21D6D8B}"/>
              </c:ext>
            </c:extLst>
          </c:dPt>
          <c:dPt>
            <c:idx val="5"/>
            <c:invertIfNegative val="0"/>
            <c:bubble3D val="0"/>
            <c:spPr>
              <a:solidFill>
                <a:srgbClr val="FFDEC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579-4C2B-AEA8-A413D21D6D8B}"/>
              </c:ext>
            </c:extLst>
          </c:dPt>
          <c:dPt>
            <c:idx val="6"/>
            <c:invertIfNegative val="0"/>
            <c:bubble3D val="0"/>
            <c:spPr>
              <a:solidFill>
                <a:srgbClr val="F5812A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0579-4C2B-AEA8-A413D21D6D8B}"/>
              </c:ext>
            </c:extLst>
          </c:dPt>
          <c:dPt>
            <c:idx val="7"/>
            <c:invertIfNegative val="0"/>
            <c:bubble3D val="0"/>
            <c:spPr>
              <a:solidFill>
                <a:srgbClr val="AFBBD3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579-4C2B-AEA8-A413D21D6D8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579-4C2B-AEA8-A413D21D6D8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579-4C2B-AEA8-A413D21D6D8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579-4C2B-AEA8-A413D21D6D8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579-4C2B-AEA8-A413D21D6D8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027777777777784E-2"/>
                      <c:h val="4.576407115777193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0579-4C2B-AEA8-A413D21D6D8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579-4C2B-AEA8-A413D21D6D8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0579-4C2B-AEA8-A413D21D6D8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579-4C2B-AEA8-A413D21D6D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 Light" panose="020B03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Sheet2!$A$1:$H$1</c:f>
              <c:strCache>
                <c:ptCount val="8"/>
                <c:pt idx="0">
                  <c:v>COMPLETE</c:v>
                </c:pt>
                <c:pt idx="1">
                  <c:v>N No LEGUME</c:v>
                </c:pt>
                <c:pt idx="2">
                  <c:v>LEGUME No N</c:v>
                </c:pt>
                <c:pt idx="3">
                  <c:v>NO N </c:v>
                </c:pt>
                <c:pt idx="4">
                  <c:v>NO P</c:v>
                </c:pt>
                <c:pt idx="5">
                  <c:v>NO K</c:v>
                </c:pt>
                <c:pt idx="6">
                  <c:v>NO LIME</c:v>
                </c:pt>
                <c:pt idx="7">
                  <c:v>CONTROL</c:v>
                </c:pt>
              </c:strCache>
            </c:strRef>
          </c:cat>
          <c:val>
            <c:numRef>
              <c:f>Sheet2!$B$28:$I$28</c:f>
              <c:numCache>
                <c:formatCode>General</c:formatCode>
                <c:ptCount val="8"/>
                <c:pt idx="0">
                  <c:v>0.873</c:v>
                </c:pt>
                <c:pt idx="1">
                  <c:v>0.84</c:v>
                </c:pt>
                <c:pt idx="2">
                  <c:v>0.85699999999999998</c:v>
                </c:pt>
                <c:pt idx="3">
                  <c:v>0.86699999999999999</c:v>
                </c:pt>
                <c:pt idx="4">
                  <c:v>0.85099999999999998</c:v>
                </c:pt>
                <c:pt idx="5">
                  <c:v>0.89500000000000002</c:v>
                </c:pt>
                <c:pt idx="6">
                  <c:v>0.86699999999999999</c:v>
                </c:pt>
                <c:pt idx="7">
                  <c:v>0.84799999999999998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79-4C2B-AEA8-A413D21D6D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934390399"/>
        <c:axId val="937266623"/>
      </c:barChart>
      <c:catAx>
        <c:axId val="934390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endParaRPr lang="en-US"/>
          </a:p>
        </c:txPr>
        <c:crossAx val="937266623"/>
        <c:crosses val="autoZero"/>
        <c:auto val="1"/>
        <c:lblAlgn val="ctr"/>
        <c:lblOffset val="100"/>
        <c:noMultiLvlLbl val="0"/>
      </c:catAx>
      <c:valAx>
        <c:axId val="937266623"/>
        <c:scaling>
          <c:orientation val="minMax"/>
          <c:max val="1"/>
          <c:min val="0.70000000000000007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ova Light" panose="020B0304020202020204" pitchFamily="34" charset="0"/>
                    <a:ea typeface="+mn-ea"/>
                    <a:cs typeface="+mn-cs"/>
                  </a:defRPr>
                </a:pPr>
                <a:r>
                  <a:rPr lang="en-US"/>
                  <a:t>Water Stable Aggregates %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ova Light" panose="020B03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endParaRPr lang="en-US"/>
          </a:p>
        </c:txPr>
        <c:crossAx val="934390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8575" cap="flat" cmpd="sng" algn="ctr">
      <a:noFill/>
      <a:round/>
    </a:ln>
    <a:effectLst/>
  </c:spPr>
  <c:txPr>
    <a:bodyPr/>
    <a:lstStyle/>
    <a:p>
      <a:pPr>
        <a:defRPr sz="900">
          <a:latin typeface="Arial Nova Light" panose="020B03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r>
              <a:rPr lang="en-US" sz="1400" b="1" dirty="0"/>
              <a:t>Permanganate Oxidizable </a:t>
            </a:r>
          </a:p>
          <a:p>
            <a:pPr>
              <a:defRPr sz="1400" b="1"/>
            </a:pPr>
            <a:r>
              <a:rPr lang="en-US" sz="1400" b="1" dirty="0"/>
              <a:t>Carbon</a:t>
            </a:r>
          </a:p>
        </c:rich>
      </c:tx>
      <c:layout>
        <c:manualLayout>
          <c:xMode val="edge"/>
          <c:yMode val="edge"/>
          <c:x val="0.38609033245844265"/>
          <c:y val="4.57779235928842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 Nova Light" panose="020B03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64099409448819"/>
          <c:y val="8.9748833479148457E-2"/>
          <c:w val="0.79958634215773794"/>
          <c:h val="0.6653140734313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Sheet1!$B$1:$I$1</c:f>
              <c:strCache>
                <c:ptCount val="8"/>
                <c:pt idx="0">
                  <c:v>Complete</c:v>
                </c:pt>
                <c:pt idx="1">
                  <c:v>NnoLegume</c:v>
                </c:pt>
                <c:pt idx="2">
                  <c:v>NoNLegume</c:v>
                </c:pt>
                <c:pt idx="3">
                  <c:v>NoN </c:v>
                </c:pt>
                <c:pt idx="4">
                  <c:v>NoP</c:v>
                </c:pt>
                <c:pt idx="5">
                  <c:v>NoK</c:v>
                </c:pt>
                <c:pt idx="6">
                  <c:v>NoLime</c:v>
                </c:pt>
                <c:pt idx="7">
                  <c:v>Nothing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64478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8292-4ACF-B5B8-43608879900E}"/>
              </c:ext>
            </c:extLst>
          </c:dPt>
          <c:dPt>
            <c:idx val="1"/>
            <c:invertIfNegative val="0"/>
            <c:bubble3D val="0"/>
            <c:spPr>
              <a:solidFill>
                <a:srgbClr val="FFDEC2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92-4ACF-B5B8-43608879900E}"/>
              </c:ext>
            </c:extLst>
          </c:dPt>
          <c:dPt>
            <c:idx val="2"/>
            <c:invertIfNegative val="0"/>
            <c:bubble3D val="0"/>
            <c:spPr>
              <a:solidFill>
                <a:srgbClr val="F5812A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292-4ACF-B5B8-43608879900E}"/>
              </c:ext>
            </c:extLst>
          </c:dPt>
          <c:dPt>
            <c:idx val="3"/>
            <c:invertIfNegative val="0"/>
            <c:bubble3D val="0"/>
            <c:spPr>
              <a:solidFill>
                <a:srgbClr val="AFBBD3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92-4ACF-B5B8-43608879900E}"/>
              </c:ext>
            </c:extLst>
          </c:dPt>
          <c:dPt>
            <c:idx val="4"/>
            <c:invertIfNegative val="0"/>
            <c:bubble3D val="0"/>
            <c:spPr>
              <a:solidFill>
                <a:srgbClr val="264478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292-4ACF-B5B8-43608879900E}"/>
              </c:ext>
            </c:extLst>
          </c:dPt>
          <c:dPt>
            <c:idx val="5"/>
            <c:invertIfNegative val="0"/>
            <c:bubble3D val="0"/>
            <c:spPr>
              <a:solidFill>
                <a:srgbClr val="FFDEC2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92-4ACF-B5B8-43608879900E}"/>
              </c:ext>
            </c:extLst>
          </c:dPt>
          <c:dPt>
            <c:idx val="6"/>
            <c:invertIfNegative val="0"/>
            <c:bubble3D val="0"/>
            <c:spPr>
              <a:solidFill>
                <a:srgbClr val="F5812A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292-4ACF-B5B8-43608879900E}"/>
              </c:ext>
            </c:extLst>
          </c:dPt>
          <c:dPt>
            <c:idx val="7"/>
            <c:invertIfNegative val="0"/>
            <c:bubble3D val="0"/>
            <c:spPr>
              <a:solidFill>
                <a:srgbClr val="AFBBD3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292-4ACF-B5B8-43608879900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292-4ACF-B5B8-43608879900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292-4ACF-B5B8-43608879900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292-4ACF-B5B8-43608879900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292-4ACF-B5B8-43608879900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292-4ACF-B5B8-43608879900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292-4ACF-B5B8-43608879900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292-4ACF-B5B8-43608879900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292-4ACF-B5B8-4360887990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 Nova Light" panose="020B03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Complete</c:v>
                </c:pt>
                <c:pt idx="1">
                  <c:v>NnoLegume</c:v>
                </c:pt>
                <c:pt idx="2">
                  <c:v>NoNLegume</c:v>
                </c:pt>
                <c:pt idx="3">
                  <c:v>NoN </c:v>
                </c:pt>
                <c:pt idx="4">
                  <c:v>NoP</c:v>
                </c:pt>
                <c:pt idx="5">
                  <c:v>NoK</c:v>
                </c:pt>
                <c:pt idx="6">
                  <c:v>NoLime</c:v>
                </c:pt>
                <c:pt idx="7">
                  <c:v>Nothing</c:v>
                </c:pt>
              </c:strCache>
            </c:strRef>
          </c:cat>
          <c:val>
            <c:numRef>
              <c:f>Sheet1!$B$6:$I$6</c:f>
              <c:numCache>
                <c:formatCode>General</c:formatCode>
                <c:ptCount val="8"/>
                <c:pt idx="0">
                  <c:v>406.4</c:v>
                </c:pt>
                <c:pt idx="1">
                  <c:v>302</c:v>
                </c:pt>
                <c:pt idx="2">
                  <c:v>307</c:v>
                </c:pt>
                <c:pt idx="3">
                  <c:v>254.1</c:v>
                </c:pt>
                <c:pt idx="4">
                  <c:v>240.5</c:v>
                </c:pt>
                <c:pt idx="5">
                  <c:v>257.39999999999998</c:v>
                </c:pt>
                <c:pt idx="6">
                  <c:v>258.39999999999998</c:v>
                </c:pt>
                <c:pt idx="7">
                  <c:v>50.8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292-4ACF-B5B8-4360887990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934390399"/>
        <c:axId val="937266623"/>
      </c:barChart>
      <c:catAx>
        <c:axId val="934390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endParaRPr lang="en-US"/>
          </a:p>
        </c:txPr>
        <c:crossAx val="937266623"/>
        <c:crosses val="autoZero"/>
        <c:auto val="1"/>
        <c:lblAlgn val="ctr"/>
        <c:lblOffset val="100"/>
        <c:noMultiLvlLbl val="0"/>
      </c:catAx>
      <c:valAx>
        <c:axId val="937266623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 Nova Light" panose="020B0304020202020204" pitchFamily="34" charset="0"/>
                    <a:ea typeface="+mn-ea"/>
                    <a:cs typeface="+mn-cs"/>
                  </a:defRPr>
                </a:pPr>
                <a:r>
                  <a:rPr lang="en-US" dirty="0"/>
                  <a:t>POXC (mg/kg soil)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Arial Nova Light" panose="020B03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endParaRPr lang="en-US"/>
          </a:p>
        </c:txPr>
        <c:crossAx val="934390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8575" cap="flat" cmpd="sng" algn="ctr">
      <a:noFill/>
      <a:round/>
    </a:ln>
    <a:effectLst/>
  </c:spPr>
  <c:txPr>
    <a:bodyPr/>
    <a:lstStyle/>
    <a:p>
      <a:pPr>
        <a:defRPr sz="900">
          <a:solidFill>
            <a:schemeClr val="tx1"/>
          </a:solidFill>
          <a:latin typeface="Arial Nova Light" panose="020B03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r>
              <a:rPr lang="en-US" sz="1400" b="1" dirty="0"/>
              <a:t>Soil</a:t>
            </a:r>
            <a:r>
              <a:rPr lang="en-US" sz="1400" b="1" baseline="0" dirty="0"/>
              <a:t> Organic</a:t>
            </a:r>
            <a:r>
              <a:rPr lang="en-US" sz="1400" b="1" dirty="0"/>
              <a:t> Carbon</a:t>
            </a:r>
          </a:p>
        </c:rich>
      </c:tx>
      <c:layout>
        <c:manualLayout>
          <c:xMode val="edge"/>
          <c:yMode val="edge"/>
          <c:x val="0.42775712680584982"/>
          <c:y val="3.43176622265710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 Nova Light" panose="020B03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833852799650043"/>
          <c:y val="8.3198818897637791E-2"/>
          <c:w val="0.79958634215773794"/>
          <c:h val="0.6653140734313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Sheet1!$B$26:$I$26</c:f>
              <c:strCache>
                <c:ptCount val="8"/>
                <c:pt idx="0">
                  <c:v>Complete</c:v>
                </c:pt>
                <c:pt idx="1">
                  <c:v>NnoLegume</c:v>
                </c:pt>
                <c:pt idx="2">
                  <c:v>NoNLegume</c:v>
                </c:pt>
                <c:pt idx="3">
                  <c:v>NoN </c:v>
                </c:pt>
                <c:pt idx="4">
                  <c:v>NoP</c:v>
                </c:pt>
                <c:pt idx="5">
                  <c:v>NoK</c:v>
                </c:pt>
                <c:pt idx="6">
                  <c:v>NoLime</c:v>
                </c:pt>
                <c:pt idx="7">
                  <c:v>Nothing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64478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CCB4-4FEB-A4F4-F8ED07B94320}"/>
              </c:ext>
            </c:extLst>
          </c:dPt>
          <c:dPt>
            <c:idx val="1"/>
            <c:invertIfNegative val="0"/>
            <c:bubble3D val="0"/>
            <c:spPr>
              <a:solidFill>
                <a:srgbClr val="FFDEC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B4-4FEB-A4F4-F8ED07B94320}"/>
              </c:ext>
            </c:extLst>
          </c:dPt>
          <c:dPt>
            <c:idx val="2"/>
            <c:invertIfNegative val="0"/>
            <c:bubble3D val="0"/>
            <c:spPr>
              <a:solidFill>
                <a:srgbClr val="F5812A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CB4-4FEB-A4F4-F8ED07B94320}"/>
              </c:ext>
            </c:extLst>
          </c:dPt>
          <c:dPt>
            <c:idx val="3"/>
            <c:invertIfNegative val="0"/>
            <c:bubble3D val="0"/>
            <c:spPr>
              <a:solidFill>
                <a:srgbClr val="AFBBD3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B4-4FEB-A4F4-F8ED07B94320}"/>
              </c:ext>
            </c:extLst>
          </c:dPt>
          <c:dPt>
            <c:idx val="4"/>
            <c:invertIfNegative val="0"/>
            <c:bubble3D val="0"/>
            <c:spPr>
              <a:solidFill>
                <a:srgbClr val="264478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CB4-4FEB-A4F4-F8ED07B94320}"/>
              </c:ext>
            </c:extLst>
          </c:dPt>
          <c:dPt>
            <c:idx val="5"/>
            <c:invertIfNegative val="0"/>
            <c:bubble3D val="0"/>
            <c:spPr>
              <a:solidFill>
                <a:srgbClr val="FFDEC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B4-4FEB-A4F4-F8ED07B94320}"/>
              </c:ext>
            </c:extLst>
          </c:dPt>
          <c:dPt>
            <c:idx val="6"/>
            <c:invertIfNegative val="0"/>
            <c:bubble3D val="0"/>
            <c:spPr>
              <a:solidFill>
                <a:srgbClr val="F5812A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CCB4-4FEB-A4F4-F8ED07B94320}"/>
              </c:ext>
            </c:extLst>
          </c:dPt>
          <c:dPt>
            <c:idx val="7"/>
            <c:invertIfNegative val="0"/>
            <c:bubble3D val="0"/>
            <c:spPr>
              <a:solidFill>
                <a:srgbClr val="AFBBD3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B4-4FEB-A4F4-F8ED07B9432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CB4-4FEB-A4F4-F8ED07B9432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CB4-4FEB-A4F4-F8ED07B9432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CB4-4FEB-A4F4-F8ED07B9432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CB4-4FEB-A4F4-F8ED07B9432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CB4-4FEB-A4F4-F8ED07B9432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CB4-4FEB-A4F4-F8ED07B9432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CB4-4FEB-A4F4-F8ED07B9432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CB4-4FEB-A4F4-F8ED07B943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 Nova Light" panose="020B03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Complete</c:v>
                </c:pt>
                <c:pt idx="1">
                  <c:v>NnoLegume</c:v>
                </c:pt>
                <c:pt idx="2">
                  <c:v>NoNLegume</c:v>
                </c:pt>
                <c:pt idx="3">
                  <c:v>NoN </c:v>
                </c:pt>
                <c:pt idx="4">
                  <c:v>NoP</c:v>
                </c:pt>
                <c:pt idx="5">
                  <c:v>NoK</c:v>
                </c:pt>
                <c:pt idx="6">
                  <c:v>NoLime</c:v>
                </c:pt>
                <c:pt idx="7">
                  <c:v>Nothing</c:v>
                </c:pt>
              </c:strCache>
            </c:strRef>
          </c:cat>
          <c:val>
            <c:numRef>
              <c:f>Sheet1!$B$27:$I$27</c:f>
              <c:numCache>
                <c:formatCode>General</c:formatCode>
                <c:ptCount val="8"/>
                <c:pt idx="0">
                  <c:v>0.95799999999999996</c:v>
                </c:pt>
                <c:pt idx="1">
                  <c:v>0.749</c:v>
                </c:pt>
                <c:pt idx="2">
                  <c:v>0.76400000000000001</c:v>
                </c:pt>
                <c:pt idx="3">
                  <c:v>0.65600000000000003</c:v>
                </c:pt>
                <c:pt idx="4">
                  <c:v>0.64700000000000002</c:v>
                </c:pt>
                <c:pt idx="5">
                  <c:v>0.65200000000000002</c:v>
                </c:pt>
                <c:pt idx="6">
                  <c:v>0.68100000000000005</c:v>
                </c:pt>
                <c:pt idx="7">
                  <c:v>0.33700000000000002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CB4-4FEB-A4F4-F8ED07B9432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934390399"/>
        <c:axId val="937266623"/>
      </c:barChart>
      <c:catAx>
        <c:axId val="934390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endParaRPr lang="en-US"/>
          </a:p>
        </c:txPr>
        <c:crossAx val="937266623"/>
        <c:crosses val="autoZero"/>
        <c:auto val="1"/>
        <c:lblAlgn val="ctr"/>
        <c:lblOffset val="100"/>
        <c:noMultiLvlLbl val="0"/>
      </c:catAx>
      <c:valAx>
        <c:axId val="937266623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 Nova Light" panose="020B0304020202020204" pitchFamily="34" charset="0"/>
                    <a:ea typeface="+mn-ea"/>
                    <a:cs typeface="+mn-cs"/>
                  </a:defRPr>
                </a:pPr>
                <a:r>
                  <a:rPr lang="en-US" dirty="0"/>
                  <a:t>Soil Organic </a:t>
                </a:r>
                <a:r>
                  <a:rPr lang="en-US" baseline="0" dirty="0"/>
                  <a:t>Carbon (%)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Arial Nova Light" panose="020B03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endParaRPr lang="en-US"/>
          </a:p>
        </c:txPr>
        <c:crossAx val="934390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8575" cap="flat" cmpd="sng" algn="ctr">
      <a:solidFill>
        <a:schemeClr val="bg1"/>
      </a:solidFill>
      <a:round/>
    </a:ln>
    <a:effectLst/>
  </c:spPr>
  <c:txPr>
    <a:bodyPr/>
    <a:lstStyle/>
    <a:p>
      <a:pPr>
        <a:defRPr sz="900">
          <a:solidFill>
            <a:schemeClr val="tx1"/>
          </a:solidFill>
          <a:latin typeface="Arial Nova Light" panose="020B03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0ADECE-DD3C-4C49-B9CB-7836E99A08C9}" type="doc">
      <dgm:prSet loTypeId="urn:microsoft.com/office/officeart/2005/8/layout/rings+Icon" loCatId="relationship" qsTypeId="urn:microsoft.com/office/officeart/2005/8/quickstyle/simple2" qsCatId="simple" csTypeId="urn:microsoft.com/office/officeart/2005/8/colors/colorful1" csCatId="colorful" phldr="1"/>
      <dgm:spPr/>
    </dgm:pt>
    <dgm:pt modelId="{9C24AC16-8035-4530-BF0E-23D7693070E6}">
      <dgm:prSet phldrT="[Text]"/>
      <dgm:spPr/>
      <dgm:t>
        <a:bodyPr/>
        <a:lstStyle/>
        <a:p>
          <a:endParaRPr lang="en-US" dirty="0"/>
        </a:p>
      </dgm:t>
    </dgm:pt>
    <dgm:pt modelId="{BFFF2BAC-7F55-4DCC-8015-9EDE6945AA84}" type="parTrans" cxnId="{D06E7A3B-464E-4E25-9C6D-F038A38A66CF}">
      <dgm:prSet/>
      <dgm:spPr/>
      <dgm:t>
        <a:bodyPr/>
        <a:lstStyle/>
        <a:p>
          <a:endParaRPr lang="en-US"/>
        </a:p>
      </dgm:t>
    </dgm:pt>
    <dgm:pt modelId="{DD31A8BB-DD3B-43FA-8603-4CC181F6A92A}" type="sibTrans" cxnId="{D06E7A3B-464E-4E25-9C6D-F038A38A66CF}">
      <dgm:prSet/>
      <dgm:spPr/>
      <dgm:t>
        <a:bodyPr/>
        <a:lstStyle/>
        <a:p>
          <a:endParaRPr lang="en-US"/>
        </a:p>
      </dgm:t>
    </dgm:pt>
    <dgm:pt modelId="{9DBC954C-883E-4064-AE89-EC326A5BFD69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3C3F5E68-C291-4D6A-9059-1D63F8B385E6}" type="parTrans" cxnId="{A907F615-F841-4F6B-A153-F7B527763AD0}">
      <dgm:prSet/>
      <dgm:spPr/>
      <dgm:t>
        <a:bodyPr/>
        <a:lstStyle/>
        <a:p>
          <a:endParaRPr lang="en-US"/>
        </a:p>
      </dgm:t>
    </dgm:pt>
    <dgm:pt modelId="{3EAF6352-1E54-4E74-8972-5E1E2C94BFCD}" type="sibTrans" cxnId="{A907F615-F841-4F6B-A153-F7B527763AD0}">
      <dgm:prSet/>
      <dgm:spPr/>
      <dgm:t>
        <a:bodyPr/>
        <a:lstStyle/>
        <a:p>
          <a:endParaRPr lang="en-US"/>
        </a:p>
      </dgm:t>
    </dgm:pt>
    <dgm:pt modelId="{155DD3D1-FC62-4532-9DB5-DEE1EB809397}">
      <dgm:prSet phldrT="[Text]"/>
      <dgm:spPr>
        <a:solidFill>
          <a:srgbClr val="D1D8E5">
            <a:alpha val="50000"/>
          </a:srgbClr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A03B6692-73A1-4EBB-961E-B7452D505175}" type="parTrans" cxnId="{543AF0F1-D13C-4312-A651-CCEAFC7FC750}">
      <dgm:prSet/>
      <dgm:spPr/>
      <dgm:t>
        <a:bodyPr/>
        <a:lstStyle/>
        <a:p>
          <a:endParaRPr lang="en-US"/>
        </a:p>
      </dgm:t>
    </dgm:pt>
    <dgm:pt modelId="{698FA3E8-A78A-4B82-87F5-E2EBF9C36CF4}" type="sibTrans" cxnId="{543AF0F1-D13C-4312-A651-CCEAFC7FC750}">
      <dgm:prSet/>
      <dgm:spPr/>
      <dgm:t>
        <a:bodyPr/>
        <a:lstStyle/>
        <a:p>
          <a:endParaRPr lang="en-US"/>
        </a:p>
      </dgm:t>
    </dgm:pt>
    <dgm:pt modelId="{4E8B74CB-4166-401B-A47C-4B8C7A556A54}" type="pres">
      <dgm:prSet presAssocID="{610ADECE-DD3C-4C49-B9CB-7836E99A08C9}" presName="Name0" presStyleCnt="0">
        <dgm:presLayoutVars>
          <dgm:chMax val="7"/>
          <dgm:dir/>
          <dgm:resizeHandles val="exact"/>
        </dgm:presLayoutVars>
      </dgm:prSet>
      <dgm:spPr/>
    </dgm:pt>
    <dgm:pt modelId="{34844C2E-9138-4314-9BC8-E94BDC1A7255}" type="pres">
      <dgm:prSet presAssocID="{610ADECE-DD3C-4C49-B9CB-7836E99A08C9}" presName="ellipse1" presStyleLbl="vennNode1" presStyleIdx="0" presStyleCnt="3" custScaleX="109209" custScaleY="113862" custLinFactNeighborX="21674" custLinFactNeighborY="31041">
        <dgm:presLayoutVars>
          <dgm:bulletEnabled val="1"/>
        </dgm:presLayoutVars>
      </dgm:prSet>
      <dgm:spPr/>
    </dgm:pt>
    <dgm:pt modelId="{307DA9AD-E1A0-491A-8421-DE3E1C3B35AA}" type="pres">
      <dgm:prSet presAssocID="{610ADECE-DD3C-4C49-B9CB-7836E99A08C9}" presName="ellipse2" presStyleLbl="vennNode1" presStyleIdx="1" presStyleCnt="3" custScaleX="118765" custScaleY="119722" custLinFactY="-3423" custLinFactNeighborX="36459" custLinFactNeighborY="-100000">
        <dgm:presLayoutVars>
          <dgm:bulletEnabled val="1"/>
        </dgm:presLayoutVars>
      </dgm:prSet>
      <dgm:spPr/>
    </dgm:pt>
    <dgm:pt modelId="{A181A33C-F243-4154-8D28-2E2C96CF8B8E}" type="pres">
      <dgm:prSet presAssocID="{610ADECE-DD3C-4C49-B9CB-7836E99A08C9}" presName="ellipse3" presStyleLbl="vennNode1" presStyleIdx="2" presStyleCnt="3" custScaleX="92510" custScaleY="88344" custLinFactNeighborX="-10322" custLinFactNeighborY="83438">
        <dgm:presLayoutVars>
          <dgm:bulletEnabled val="1"/>
        </dgm:presLayoutVars>
      </dgm:prSet>
      <dgm:spPr/>
    </dgm:pt>
  </dgm:ptLst>
  <dgm:cxnLst>
    <dgm:cxn modelId="{D75DFA14-D71F-49F2-BCF9-829FFC6DF010}" type="presOf" srcId="{9DBC954C-883E-4064-AE89-EC326A5BFD69}" destId="{307DA9AD-E1A0-491A-8421-DE3E1C3B35AA}" srcOrd="0" destOrd="0" presId="urn:microsoft.com/office/officeart/2005/8/layout/rings+Icon"/>
    <dgm:cxn modelId="{A907F615-F841-4F6B-A153-F7B527763AD0}" srcId="{610ADECE-DD3C-4C49-B9CB-7836E99A08C9}" destId="{9DBC954C-883E-4064-AE89-EC326A5BFD69}" srcOrd="1" destOrd="0" parTransId="{3C3F5E68-C291-4D6A-9059-1D63F8B385E6}" sibTransId="{3EAF6352-1E54-4E74-8972-5E1E2C94BFCD}"/>
    <dgm:cxn modelId="{5B0C9B2B-4364-44D5-A590-191B09A0F045}" type="presOf" srcId="{155DD3D1-FC62-4532-9DB5-DEE1EB809397}" destId="{A181A33C-F243-4154-8D28-2E2C96CF8B8E}" srcOrd="0" destOrd="0" presId="urn:microsoft.com/office/officeart/2005/8/layout/rings+Icon"/>
    <dgm:cxn modelId="{D06E7A3B-464E-4E25-9C6D-F038A38A66CF}" srcId="{610ADECE-DD3C-4C49-B9CB-7836E99A08C9}" destId="{9C24AC16-8035-4530-BF0E-23D7693070E6}" srcOrd="0" destOrd="0" parTransId="{BFFF2BAC-7F55-4DCC-8015-9EDE6945AA84}" sibTransId="{DD31A8BB-DD3B-43FA-8603-4CC181F6A92A}"/>
    <dgm:cxn modelId="{232C0B70-DBA5-4D24-809A-9688871919B0}" type="presOf" srcId="{610ADECE-DD3C-4C49-B9CB-7836E99A08C9}" destId="{4E8B74CB-4166-401B-A47C-4B8C7A556A54}" srcOrd="0" destOrd="0" presId="urn:microsoft.com/office/officeart/2005/8/layout/rings+Icon"/>
    <dgm:cxn modelId="{64BDF1D7-4CBB-47AA-819B-D87E59CBD80B}" type="presOf" srcId="{9C24AC16-8035-4530-BF0E-23D7693070E6}" destId="{34844C2E-9138-4314-9BC8-E94BDC1A7255}" srcOrd="0" destOrd="0" presId="urn:microsoft.com/office/officeart/2005/8/layout/rings+Icon"/>
    <dgm:cxn modelId="{543AF0F1-D13C-4312-A651-CCEAFC7FC750}" srcId="{610ADECE-DD3C-4C49-B9CB-7836E99A08C9}" destId="{155DD3D1-FC62-4532-9DB5-DEE1EB809397}" srcOrd="2" destOrd="0" parTransId="{A03B6692-73A1-4EBB-961E-B7452D505175}" sibTransId="{698FA3E8-A78A-4B82-87F5-E2EBF9C36CF4}"/>
    <dgm:cxn modelId="{B9E09346-9052-4BF5-A3D8-E07F92C62D45}" type="presParOf" srcId="{4E8B74CB-4166-401B-A47C-4B8C7A556A54}" destId="{34844C2E-9138-4314-9BC8-E94BDC1A7255}" srcOrd="0" destOrd="0" presId="urn:microsoft.com/office/officeart/2005/8/layout/rings+Icon"/>
    <dgm:cxn modelId="{F3864DA9-C108-4562-95DB-1B716A524344}" type="presParOf" srcId="{4E8B74CB-4166-401B-A47C-4B8C7A556A54}" destId="{307DA9AD-E1A0-491A-8421-DE3E1C3B35AA}" srcOrd="1" destOrd="0" presId="urn:microsoft.com/office/officeart/2005/8/layout/rings+Icon"/>
    <dgm:cxn modelId="{044361ED-C8EB-4F2E-943D-75A5FCE246AA}" type="presParOf" srcId="{4E8B74CB-4166-401B-A47C-4B8C7A556A54}" destId="{A181A33C-F243-4154-8D28-2E2C96CF8B8E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44C2E-9138-4314-9BC8-E94BDC1A7255}">
      <dsp:nvSpPr>
        <dsp:cNvPr id="0" name=""/>
        <dsp:cNvSpPr/>
      </dsp:nvSpPr>
      <dsp:spPr>
        <a:xfrm>
          <a:off x="363828" y="1058548"/>
          <a:ext cx="1870312" cy="194997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900" kern="1200" dirty="0"/>
        </a:p>
      </dsp:txBody>
      <dsp:txXfrm>
        <a:off x="637729" y="1344115"/>
        <a:ext cx="1322510" cy="1378837"/>
      </dsp:txXfrm>
    </dsp:sp>
    <dsp:sp modelId="{307DA9AD-E1A0-491A-8421-DE3E1C3B35AA}">
      <dsp:nvSpPr>
        <dsp:cNvPr id="0" name=""/>
        <dsp:cNvSpPr/>
      </dsp:nvSpPr>
      <dsp:spPr>
        <a:xfrm>
          <a:off x="1416698" y="0"/>
          <a:ext cx="2033968" cy="205032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 </a:t>
          </a:r>
        </a:p>
      </dsp:txBody>
      <dsp:txXfrm>
        <a:off x="1714566" y="300264"/>
        <a:ext cx="1438232" cy="1449800"/>
      </dsp:txXfrm>
    </dsp:sp>
    <dsp:sp modelId="{A181A33C-F243-4154-8D28-2E2C96CF8B8E}">
      <dsp:nvSpPr>
        <dsp:cNvPr id="0" name=""/>
        <dsp:cNvSpPr/>
      </dsp:nvSpPr>
      <dsp:spPr>
        <a:xfrm>
          <a:off x="1720796" y="2174393"/>
          <a:ext cx="1584325" cy="1512957"/>
        </a:xfrm>
        <a:prstGeom prst="ellipse">
          <a:avLst/>
        </a:prstGeom>
        <a:solidFill>
          <a:srgbClr val="D1D8E5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 </a:t>
          </a:r>
        </a:p>
      </dsp:txBody>
      <dsp:txXfrm>
        <a:off x="1952815" y="2395960"/>
        <a:ext cx="1120287" cy="1069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69363-B0F7-4545-B819-8A46973602F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81DEE-E434-4249-9885-CF0585F14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BBF4-772A-4870-ADCF-65C6DBCAD011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9662-3FAB-4F6F-87FE-EFCF3D7BC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9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BBF4-772A-4870-ADCF-65C6DBCAD011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9662-3FAB-4F6F-87FE-EFCF3D7BC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3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BBF4-772A-4870-ADCF-65C6DBCAD011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9662-3FAB-4F6F-87FE-EFCF3D7BC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5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BBF4-772A-4870-ADCF-65C6DBCAD011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9662-3FAB-4F6F-87FE-EFCF3D7BC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BBF4-772A-4870-ADCF-65C6DBCAD011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9662-3FAB-4F6F-87FE-EFCF3D7BC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4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BBF4-772A-4870-ADCF-65C6DBCAD011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9662-3FAB-4F6F-87FE-EFCF3D7BC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9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BBF4-772A-4870-ADCF-65C6DBCAD011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9662-3FAB-4F6F-87FE-EFCF3D7BC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8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BBF4-772A-4870-ADCF-65C6DBCAD011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9662-3FAB-4F6F-87FE-EFCF3D7BC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7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BBF4-772A-4870-ADCF-65C6DBCAD011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9662-3FAB-4F6F-87FE-EFCF3D7BC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BBF4-772A-4870-ADCF-65C6DBCAD011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9662-3FAB-4F6F-87FE-EFCF3D7BC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95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BBF4-772A-4870-ADCF-65C6DBCAD011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9662-3FAB-4F6F-87FE-EFCF3D7BC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8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BBF4-772A-4870-ADCF-65C6DBCAD011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D9662-3FAB-4F6F-87FE-EFCF3D7BC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4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slideLayout" Target="../slideLayouts/slideLayout1.xml"/><Relationship Id="rId7" Type="http://schemas.openxmlformats.org/officeDocument/2006/relationships/diagramData" Target="../diagrams/data1.xml"/><Relationship Id="rId12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11" Type="http://schemas.microsoft.com/office/2007/relationships/diagramDrawing" Target="../diagrams/drawing1.xml"/><Relationship Id="rId5" Type="http://schemas.openxmlformats.org/officeDocument/2006/relationships/image" Target="../media/image2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.png"/><Relationship Id="rId9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chart" Target="../charts/chart2.xml"/><Relationship Id="rId12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chart" Target="../charts/chart1.xml"/><Relationship Id="rId11" Type="http://schemas.openxmlformats.org/officeDocument/2006/relationships/chart" Target="../charts/chart6.xml"/><Relationship Id="rId5" Type="http://schemas.openxmlformats.org/officeDocument/2006/relationships/image" Target="../media/image2.jpeg"/><Relationship Id="rId10" Type="http://schemas.openxmlformats.org/officeDocument/2006/relationships/chart" Target="../charts/chart5.xml"/><Relationship Id="rId4" Type="http://schemas.openxmlformats.org/officeDocument/2006/relationships/image" Target="../media/image1.png"/><Relationship Id="rId9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31A15B9-2DC1-4D57-BF5D-8F1718C2E034}"/>
              </a:ext>
            </a:extLst>
          </p:cNvPr>
          <p:cNvSpPr/>
          <p:nvPr/>
        </p:nvSpPr>
        <p:spPr>
          <a:xfrm>
            <a:off x="189971" y="682735"/>
            <a:ext cx="3277318" cy="3599320"/>
          </a:xfrm>
          <a:prstGeom prst="rect">
            <a:avLst/>
          </a:prstGeom>
          <a:solidFill>
            <a:srgbClr val="FFDEC2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82963"/>
          <a:stretch/>
        </p:blipFill>
        <p:spPr>
          <a:xfrm>
            <a:off x="0" y="6219816"/>
            <a:ext cx="12192000" cy="6661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145530"/>
            <a:ext cx="12192000" cy="45719"/>
          </a:xfrm>
          <a:prstGeom prst="rect">
            <a:avLst/>
          </a:prstGeom>
          <a:solidFill>
            <a:srgbClr val="DE541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30" name="Picture 6" descr="Auburn University Athletic logo | Auburn university, Auburn logo, Auburn">
            <a:extLst>
              <a:ext uri="{FF2B5EF4-FFF2-40B4-BE49-F238E27FC236}">
                <a16:creationId xmlns:a16="http://schemas.microsoft.com/office/drawing/2014/main" id="{49A727D2-DFB2-4AD0-8467-4605197EC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4" y="6322979"/>
            <a:ext cx="707462" cy="39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25EE9F-935E-4539-940C-D154DDEB9B56}"/>
              </a:ext>
            </a:extLst>
          </p:cNvPr>
          <p:cNvSpPr txBox="1"/>
          <p:nvPr/>
        </p:nvSpPr>
        <p:spPr>
          <a:xfrm>
            <a:off x="189971" y="742470"/>
            <a:ext cx="2762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B2241"/>
                </a:solidFill>
                <a:latin typeface="Arial Nova Light" panose="020B0304020202020204" pitchFamily="34" charset="0"/>
              </a:rPr>
              <a:t>INTRODUCTION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A069BB-B8BA-449E-9E5A-1C111C022E61}"/>
              </a:ext>
            </a:extLst>
          </p:cNvPr>
          <p:cNvSpPr txBox="1"/>
          <p:nvPr/>
        </p:nvSpPr>
        <p:spPr>
          <a:xfrm>
            <a:off x="189970" y="5069865"/>
            <a:ext cx="315038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Clr>
                <a:srgbClr val="F5812A"/>
              </a:buClr>
              <a:buFont typeface="Arial" panose="020B0604020202020204" pitchFamily="34" charset="0"/>
              <a:buChar char="•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Clr>
                <a:srgbClr val="F5812A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the effect of long-term fertility management and cover crop use on selected soil health indicators. </a:t>
            </a:r>
          </a:p>
          <a:p>
            <a:endParaRPr lang="en-US" sz="9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8808F1-419C-4489-B26E-27E9271532AE}"/>
              </a:ext>
            </a:extLst>
          </p:cNvPr>
          <p:cNvSpPr txBox="1"/>
          <p:nvPr/>
        </p:nvSpPr>
        <p:spPr>
          <a:xfrm>
            <a:off x="179156" y="4913901"/>
            <a:ext cx="2762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B2241"/>
                </a:solidFill>
                <a:latin typeface="Arial Nova Light" panose="020B0304020202020204" pitchFamily="34" charset="0"/>
              </a:rPr>
              <a:t>OBJECTIVE</a:t>
            </a:r>
          </a:p>
        </p:txBody>
      </p:sp>
      <p:pic>
        <p:nvPicPr>
          <p:cNvPr id="28" name="Picture 2" descr="cullars 03 | The Cullars Rotation includes 42 separate plots… | Flickr">
            <a:extLst>
              <a:ext uri="{FF2B5EF4-FFF2-40B4-BE49-F238E27FC236}">
                <a16:creationId xmlns:a16="http://schemas.microsoft.com/office/drawing/2014/main" id="{EC2499D1-ED9E-4828-A0E5-03259C5D5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47" y="3085050"/>
            <a:ext cx="2607563" cy="144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496AB90-CB0C-4755-98CD-9655C54D5C57}"/>
              </a:ext>
            </a:extLst>
          </p:cNvPr>
          <p:cNvSpPr txBox="1"/>
          <p:nvPr/>
        </p:nvSpPr>
        <p:spPr>
          <a:xfrm>
            <a:off x="125395" y="4548198"/>
            <a:ext cx="3050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F5812A"/>
              </a:buClr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Cullars Rotation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(est. 1911) </a:t>
            </a:r>
          </a:p>
          <a:p>
            <a:pPr algn="r">
              <a:buClr>
                <a:srgbClr val="F5812A"/>
              </a:buClr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Auburn, 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871CF-8287-418F-84F4-441FAF5E16EC}"/>
              </a:ext>
            </a:extLst>
          </p:cNvPr>
          <p:cNvSpPr txBox="1"/>
          <p:nvPr/>
        </p:nvSpPr>
        <p:spPr>
          <a:xfrm>
            <a:off x="3637909" y="511674"/>
            <a:ext cx="7894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B2241"/>
                </a:solidFill>
                <a:latin typeface="Arial Nova Light" panose="020B0304020202020204" pitchFamily="34" charset="0"/>
              </a:rPr>
              <a:t>Hannah L. Decker</a:t>
            </a:r>
            <a:r>
              <a:rPr lang="en-US" sz="1400" b="1" baseline="30000" dirty="0">
                <a:solidFill>
                  <a:srgbClr val="0B2241"/>
                </a:solidFill>
                <a:latin typeface="Arial Nova Light" panose="020B0304020202020204" pitchFamily="34" charset="0"/>
              </a:rPr>
              <a:t>1</a:t>
            </a:r>
            <a:r>
              <a:rPr lang="en-US" sz="1400" b="1" dirty="0">
                <a:solidFill>
                  <a:srgbClr val="0B2241"/>
                </a:solidFill>
                <a:latin typeface="Arial Nova Light" panose="020B0304020202020204" pitchFamily="34" charset="0"/>
              </a:rPr>
              <a:t>, Rishi Bhandari</a:t>
            </a:r>
            <a:r>
              <a:rPr lang="en-US" sz="1400" b="1" baseline="30000" dirty="0">
                <a:solidFill>
                  <a:srgbClr val="0B2241"/>
                </a:solidFill>
                <a:latin typeface="Arial Nova Light" panose="020B0304020202020204" pitchFamily="34" charset="0"/>
              </a:rPr>
              <a:t>2</a:t>
            </a:r>
            <a:r>
              <a:rPr lang="en-US" sz="1400" b="1" dirty="0">
                <a:solidFill>
                  <a:srgbClr val="0B2241"/>
                </a:solidFill>
                <a:latin typeface="Arial Nova Light" panose="020B0304020202020204" pitchFamily="34" charset="0"/>
              </a:rPr>
              <a:t>, Audrey V. Gamble</a:t>
            </a:r>
            <a:r>
              <a:rPr lang="en-US" sz="1400" b="1" baseline="30000" dirty="0">
                <a:solidFill>
                  <a:srgbClr val="0B2241"/>
                </a:solidFill>
                <a:latin typeface="Arial Nova Light" panose="020B0304020202020204" pitchFamily="34" charset="0"/>
              </a:rPr>
              <a:t>1</a:t>
            </a:r>
            <a:r>
              <a:rPr lang="en-US" sz="1400" b="1" dirty="0">
                <a:solidFill>
                  <a:srgbClr val="0B2241"/>
                </a:solidFill>
                <a:latin typeface="Arial Nova Light" panose="020B0304020202020204" pitchFamily="34" charset="0"/>
              </a:rPr>
              <a:t>, &amp; Yucheng Feng</a:t>
            </a:r>
            <a:r>
              <a:rPr lang="en-US" sz="1400" b="1" baseline="30000" dirty="0">
                <a:solidFill>
                  <a:srgbClr val="0B2241"/>
                </a:solidFill>
                <a:latin typeface="Arial Nova Light" panose="020B0304020202020204" pitchFamily="34" charset="0"/>
              </a:rPr>
              <a:t>1</a:t>
            </a:r>
            <a:endParaRPr lang="en-US" sz="900" b="1" baseline="30000" dirty="0">
              <a:solidFill>
                <a:srgbClr val="0B2241"/>
              </a:solidFill>
              <a:latin typeface="Arial Nova Light" panose="020B0304020202020204" pitchFamily="34" charset="0"/>
            </a:endParaRPr>
          </a:p>
          <a:p>
            <a:r>
              <a:rPr lang="en-US" sz="900" b="1" dirty="0">
                <a:solidFill>
                  <a:srgbClr val="0B2241"/>
                </a:solidFill>
                <a:latin typeface="Arial Nova Light" panose="020B0304020202020204" pitchFamily="34" charset="0"/>
              </a:rPr>
              <a:t>1Auburn University, Department of Crop, Soil, and Environmental Science</a:t>
            </a:r>
          </a:p>
          <a:p>
            <a:r>
              <a:rPr lang="en-US" sz="900" b="1" dirty="0">
                <a:solidFill>
                  <a:srgbClr val="0B2241"/>
                </a:solidFill>
                <a:latin typeface="Arial Nova Light" panose="020B0304020202020204" pitchFamily="34" charset="0"/>
              </a:rPr>
              <a:t>2 Auburn University, Department of Entomology and Plant Pathology  </a:t>
            </a:r>
            <a:endParaRPr lang="en-US" sz="1400" b="1" dirty="0">
              <a:solidFill>
                <a:srgbClr val="0B224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12E3A9-671B-42D9-AE96-28A72FF44A9A}"/>
              </a:ext>
            </a:extLst>
          </p:cNvPr>
          <p:cNvSpPr txBox="1"/>
          <p:nvPr/>
        </p:nvSpPr>
        <p:spPr>
          <a:xfrm>
            <a:off x="253436" y="1083384"/>
            <a:ext cx="31503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5812A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100 years of fertility management</a:t>
            </a:r>
          </a:p>
          <a:p>
            <a:pPr marL="285750" indent="-285750">
              <a:buClr>
                <a:srgbClr val="F5812A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Cotton-soybean-corn-wheat rotation</a:t>
            </a:r>
          </a:p>
          <a:p>
            <a:pPr marL="285750" indent="-285750">
              <a:buClr>
                <a:srgbClr val="F5812A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tillage for &gt; 20 years</a:t>
            </a:r>
          </a:p>
          <a:p>
            <a:pPr marL="285750" indent="-285750">
              <a:buClr>
                <a:srgbClr val="F5812A"/>
              </a:buClr>
              <a:buFont typeface="Arial" panose="020B0604020202020204" pitchFamily="34" charset="0"/>
              <a:buChar char="•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Marvyn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loamy sand: siliceous, thermic Typic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Kanhapludult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F5812A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Treatments replicated three times in block design</a:t>
            </a:r>
          </a:p>
          <a:p>
            <a:pPr marL="285750" indent="-285750">
              <a:buClr>
                <a:srgbClr val="F5812A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Soil samples were collected according to treatment in spring, summer, and fall from the 0-10 cm soil depth.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0821FF-D79E-46B2-A3EA-08A7E094F999}"/>
              </a:ext>
            </a:extLst>
          </p:cNvPr>
          <p:cNvSpPr txBox="1"/>
          <p:nvPr/>
        </p:nvSpPr>
        <p:spPr>
          <a:xfrm>
            <a:off x="189972" y="158940"/>
            <a:ext cx="1161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B2241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Soil Health and Crop Yield Influenced by 100+ Years of Soil Fertility Management</a:t>
            </a:r>
            <a:endParaRPr lang="en-US" sz="2400" b="1" dirty="0">
              <a:solidFill>
                <a:srgbClr val="0B2241"/>
              </a:solidFill>
              <a:latin typeface="Arial Nova Light" panose="020B0304020202020204" pitchFamily="34" charset="0"/>
            </a:endParaRPr>
          </a:p>
        </p:txBody>
      </p:sp>
      <p:graphicFrame>
        <p:nvGraphicFramePr>
          <p:cNvPr id="32" name="Table 2">
            <a:extLst>
              <a:ext uri="{FF2B5EF4-FFF2-40B4-BE49-F238E27FC236}">
                <a16:creationId xmlns:a16="http://schemas.microsoft.com/office/drawing/2014/main" id="{47DB0AFF-B4A7-4742-A2DF-419D8BCCF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212889"/>
              </p:ext>
            </p:extLst>
          </p:nvPr>
        </p:nvGraphicFramePr>
        <p:xfrm>
          <a:off x="3675233" y="1111802"/>
          <a:ext cx="4834284" cy="47546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713">
                  <a:extLst>
                    <a:ext uri="{9D8B030D-6E8A-4147-A177-3AD203B41FA5}">
                      <a16:colId xmlns:a16="http://schemas.microsoft.com/office/drawing/2014/main" val="1294012878"/>
                    </a:ext>
                  </a:extLst>
                </a:gridCol>
                <a:gridCol w="859428">
                  <a:extLst>
                    <a:ext uri="{9D8B030D-6E8A-4147-A177-3AD203B41FA5}">
                      <a16:colId xmlns:a16="http://schemas.microsoft.com/office/drawing/2014/main" val="3283468787"/>
                    </a:ext>
                  </a:extLst>
                </a:gridCol>
                <a:gridCol w="537143">
                  <a:extLst>
                    <a:ext uri="{9D8B030D-6E8A-4147-A177-3AD203B41FA5}">
                      <a16:colId xmlns:a16="http://schemas.microsoft.com/office/drawing/2014/main" val="2337208890"/>
                    </a:ext>
                  </a:extLst>
                </a:gridCol>
                <a:gridCol w="537143">
                  <a:extLst>
                    <a:ext uri="{9D8B030D-6E8A-4147-A177-3AD203B41FA5}">
                      <a16:colId xmlns:a16="http://schemas.microsoft.com/office/drawing/2014/main" val="5701697"/>
                    </a:ext>
                  </a:extLst>
                </a:gridCol>
                <a:gridCol w="537143">
                  <a:extLst>
                    <a:ext uri="{9D8B030D-6E8A-4147-A177-3AD203B41FA5}">
                      <a16:colId xmlns:a16="http://schemas.microsoft.com/office/drawing/2014/main" val="3955066648"/>
                    </a:ext>
                  </a:extLst>
                </a:gridCol>
                <a:gridCol w="537143">
                  <a:extLst>
                    <a:ext uri="{9D8B030D-6E8A-4147-A177-3AD203B41FA5}">
                      <a16:colId xmlns:a16="http://schemas.microsoft.com/office/drawing/2014/main" val="15000680"/>
                    </a:ext>
                  </a:extLst>
                </a:gridCol>
                <a:gridCol w="644571">
                  <a:extLst>
                    <a:ext uri="{9D8B030D-6E8A-4147-A177-3AD203B41FA5}">
                      <a16:colId xmlns:a16="http://schemas.microsoft.com/office/drawing/2014/main" val="584918338"/>
                    </a:ext>
                  </a:extLst>
                </a:gridCol>
              </a:tblGrid>
              <a:tr h="50511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ova Light" panose="020B0304020202020204" pitchFamily="34" charset="0"/>
                          <a:cs typeface="Times New Roman" panose="02020603050405020304" pitchFamily="18" charset="0"/>
                        </a:rPr>
                        <a:t>TREATMENT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4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ova Light" panose="020B0304020202020204" pitchFamily="34" charset="0"/>
                          <a:cs typeface="Times New Roman" panose="02020603050405020304" pitchFamily="18" charset="0"/>
                        </a:rPr>
                        <a:t>Winter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Arial Nova Light" panose="020B0304020202020204" pitchFamily="34" charset="0"/>
                          <a:cs typeface="Times New Roman" panose="02020603050405020304" pitchFamily="18" charset="0"/>
                        </a:rPr>
                        <a:t> Legume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ova Light" panose="020B03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ova Light" panose="020B0304020202020204" pitchFamily="34" charset="0"/>
                          <a:cs typeface="Times New Roman" panose="02020603050405020304" pitchFamily="18" charset="0"/>
                        </a:rPr>
                        <a:t>Commercial Fertilizer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Arial Nova Light" panose="020B0304020202020204" pitchFamily="34" charset="0"/>
                          <a:cs typeface="Times New Roman" panose="02020603050405020304" pitchFamily="18" charset="0"/>
                        </a:rPr>
                        <a:t> According to Soil Test Recommendations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ova Light" panose="020B03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12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12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12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12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1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976974"/>
                  </a:ext>
                </a:extLst>
              </a:tr>
              <a:tr h="295817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64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1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1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1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1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1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320499"/>
                  </a:ext>
                </a:extLst>
              </a:tr>
              <a:tr h="4840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COMPLETE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BB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998410"/>
                  </a:ext>
                </a:extLst>
              </a:tr>
              <a:tr h="5051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</a:p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LEGUME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BB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546031"/>
                  </a:ext>
                </a:extLst>
              </a:tr>
              <a:tr h="5051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LEGUME </a:t>
                      </a:r>
                    </a:p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BB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399150"/>
                  </a:ext>
                </a:extLst>
              </a:tr>
              <a:tr h="4840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BB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103019"/>
                  </a:ext>
                </a:extLst>
              </a:tr>
              <a:tr h="4840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BB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952402"/>
                  </a:ext>
                </a:extLst>
              </a:tr>
              <a:tr h="4840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BB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697895"/>
                  </a:ext>
                </a:extLst>
              </a:tr>
              <a:tr h="4840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LIME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BB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276225"/>
                  </a:ext>
                </a:extLst>
              </a:tr>
              <a:tr h="4840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BB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469543"/>
                  </a:ext>
                </a:extLst>
              </a:tr>
            </a:tbl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88643DC6-20B5-4E76-B9C7-956A469541B3}"/>
              </a:ext>
            </a:extLst>
          </p:cNvPr>
          <p:cNvGrpSpPr/>
          <p:nvPr/>
        </p:nvGrpSpPr>
        <p:grpSpPr>
          <a:xfrm>
            <a:off x="8629195" y="1076297"/>
            <a:ext cx="3791124" cy="4196239"/>
            <a:chOff x="8863508" y="405454"/>
            <a:chExt cx="3545175" cy="2566957"/>
          </a:xfrm>
        </p:grpSpPr>
        <p:graphicFrame>
          <p:nvGraphicFramePr>
            <p:cNvPr id="34" name="Diagram 33">
              <a:extLst>
                <a:ext uri="{FF2B5EF4-FFF2-40B4-BE49-F238E27FC236}">
                  <a16:creationId xmlns:a16="http://schemas.microsoft.com/office/drawing/2014/main" id="{729EDCD5-B703-4536-B78A-09FA0CF4551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99112672"/>
                </p:ext>
              </p:extLst>
            </p:nvPr>
          </p:nvGraphicFramePr>
          <p:xfrm>
            <a:off x="8863508" y="405454"/>
            <a:ext cx="3249127" cy="256695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2A66E28-7AAA-465C-B6EA-7B94327F71EF}"/>
                </a:ext>
              </a:extLst>
            </p:cNvPr>
            <p:cNvSpPr txBox="1"/>
            <p:nvPr/>
          </p:nvSpPr>
          <p:spPr>
            <a:xfrm>
              <a:off x="10691851" y="2004706"/>
              <a:ext cx="17168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 Nova Light" panose="020B0304020202020204" pitchFamily="34" charset="0"/>
                  <a:cs typeface="Times New Roman" panose="02020603050405020304" pitchFamily="18" charset="0"/>
                </a:rPr>
                <a:t>PHYSICAL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Aggregate Stability</a:t>
              </a:r>
              <a:r>
                <a:rPr lang="en-US" sz="1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4C11469-6FDD-45E8-A811-FCDF941CFAB2}"/>
                </a:ext>
              </a:extLst>
            </p:cNvPr>
            <p:cNvSpPr txBox="1"/>
            <p:nvPr/>
          </p:nvSpPr>
          <p:spPr>
            <a:xfrm>
              <a:off x="10372788" y="579237"/>
              <a:ext cx="1851761" cy="84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 Nova Light" panose="020B0304020202020204" pitchFamily="34" charset="0"/>
                  <a:cs typeface="Times New Roman" panose="02020603050405020304" pitchFamily="18" charset="0"/>
                </a:rPr>
                <a:t>CHEMICAL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</a:t>
              </a:r>
              <a:r>
                <a:rPr lang="en-US" sz="1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Mehlich-I</a:t>
              </a:r>
              <a:r>
                <a:rPr lang="en-US" sz="1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Permanganate oxidizable carbon</a:t>
              </a:r>
              <a:r>
                <a:rPr lang="en-US" sz="1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Organic carbon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B0F6D2D-D694-459F-A4FA-4033CA8786DC}"/>
                </a:ext>
              </a:extLst>
            </p:cNvPr>
            <p:cNvSpPr txBox="1"/>
            <p:nvPr/>
          </p:nvSpPr>
          <p:spPr>
            <a:xfrm>
              <a:off x="9259201" y="1337482"/>
              <a:ext cx="1954244" cy="583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 Nova Light" panose="020B0304020202020204" pitchFamily="34" charset="0"/>
                  <a:cs typeface="Times New Roman" panose="02020603050405020304" pitchFamily="18" charset="0"/>
                </a:rPr>
                <a:t>BIOLOGICAL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Microbial</a:t>
              </a:r>
            </a:p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biomass C</a:t>
              </a:r>
              <a:r>
                <a:rPr lang="en-US" sz="1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ACE Protein</a:t>
              </a:r>
              <a:r>
                <a:rPr lang="en-US" sz="1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EE38702-11F9-4CE4-BE3A-D81BC1887218}"/>
              </a:ext>
            </a:extLst>
          </p:cNvPr>
          <p:cNvSpPr txBox="1"/>
          <p:nvPr/>
        </p:nvSpPr>
        <p:spPr>
          <a:xfrm>
            <a:off x="189970" y="158396"/>
            <a:ext cx="1161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B2241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Soil Health and Crop Yield Influenced by 100+ Years of Soil Fertility Management</a:t>
            </a:r>
            <a:endParaRPr lang="en-US" sz="2400" b="1" dirty="0">
              <a:solidFill>
                <a:srgbClr val="0B224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2FEA46-6B9C-45BD-B86C-01F9917114A9}"/>
              </a:ext>
            </a:extLst>
          </p:cNvPr>
          <p:cNvSpPr txBox="1"/>
          <p:nvPr/>
        </p:nvSpPr>
        <p:spPr>
          <a:xfrm>
            <a:off x="8832762" y="1052410"/>
            <a:ext cx="23585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B2241"/>
                </a:solidFill>
                <a:latin typeface="Arial Nova Light" panose="020B0304020202020204" pitchFamily="34" charset="0"/>
              </a:rPr>
              <a:t>SOIL HEALTH </a:t>
            </a:r>
          </a:p>
          <a:p>
            <a:r>
              <a:rPr lang="en-US" sz="1400" b="1" dirty="0">
                <a:solidFill>
                  <a:srgbClr val="0B2241"/>
                </a:solidFill>
                <a:latin typeface="Arial Nova Light" panose="020B0304020202020204" pitchFamily="34" charset="0"/>
              </a:rPr>
              <a:t>INDICATORS </a:t>
            </a:r>
          </a:p>
          <a:p>
            <a:r>
              <a:rPr lang="en-US" sz="1400" b="1" dirty="0">
                <a:solidFill>
                  <a:srgbClr val="0B2241"/>
                </a:solidFill>
                <a:latin typeface="Arial Nova Light" panose="020B0304020202020204" pitchFamily="34" charset="0"/>
              </a:rPr>
              <a:t>MEASURED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BC33FF-16B2-4718-BF72-32013FC7A073}"/>
              </a:ext>
            </a:extLst>
          </p:cNvPr>
          <p:cNvSpPr txBox="1"/>
          <p:nvPr/>
        </p:nvSpPr>
        <p:spPr>
          <a:xfrm>
            <a:off x="8681182" y="4801413"/>
            <a:ext cx="34745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were analyzed using SAS v 9.4 using PROC GLIMMIX procedure.</a:t>
            </a:r>
          </a:p>
          <a:p>
            <a:pPr algn="just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separations were performed using Tukey’s honestly significant difference (HSD) test α = 0.05.</a:t>
            </a:r>
          </a:p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References: </a:t>
            </a:r>
          </a:p>
          <a:p>
            <a:pPr>
              <a:buClr>
                <a:srgbClr val="F5812A"/>
              </a:buClr>
            </a:pPr>
            <a:r>
              <a:rPr lang="en-US" sz="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Weil et al. 2003. </a:t>
            </a:r>
            <a:r>
              <a:rPr lang="en-US" sz="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McLean, E. O. 1982.  </a:t>
            </a:r>
            <a:r>
              <a:rPr lang="en-US" sz="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Hue &amp; Evans. 1979. </a:t>
            </a:r>
          </a:p>
          <a:p>
            <a:pPr>
              <a:buClr>
                <a:srgbClr val="F5812A"/>
              </a:buClr>
            </a:pPr>
            <a:r>
              <a:rPr lang="en-US" sz="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Kemper &amp; Rosenau. 1986. </a:t>
            </a:r>
            <a:r>
              <a:rPr lang="en-US" sz="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Horwath &amp; Paul. 1994. </a:t>
            </a:r>
            <a:r>
              <a:rPr lang="en-US" sz="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from Moebius-Clune, D. J. 2016. </a:t>
            </a:r>
          </a:p>
        </p:txBody>
      </p:sp>
      <p:pic>
        <p:nvPicPr>
          <p:cNvPr id="6" name="Slide 1">
            <a:hlinkClick r:id="" action="ppaction://media"/>
            <a:extLst>
              <a:ext uri="{FF2B5EF4-FFF2-40B4-BE49-F238E27FC236}">
                <a16:creationId xmlns:a16="http://schemas.microsoft.com/office/drawing/2014/main" id="{D67BC0E5-0A52-4A6D-9702-1F5A5777F5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73350" y="63338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5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82963"/>
          <a:stretch/>
        </p:blipFill>
        <p:spPr>
          <a:xfrm>
            <a:off x="0" y="6191824"/>
            <a:ext cx="12192000" cy="6661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145530"/>
            <a:ext cx="12192000" cy="45719"/>
          </a:xfrm>
          <a:prstGeom prst="rect">
            <a:avLst/>
          </a:prstGeom>
          <a:solidFill>
            <a:srgbClr val="DE541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30" name="Picture 6" descr="Auburn University Athletic logo | Auburn university, Auburn logo, Auburn">
            <a:extLst>
              <a:ext uri="{FF2B5EF4-FFF2-40B4-BE49-F238E27FC236}">
                <a16:creationId xmlns:a16="http://schemas.microsoft.com/office/drawing/2014/main" id="{49A727D2-DFB2-4AD0-8467-4605197EC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4" y="6322979"/>
            <a:ext cx="707462" cy="39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C8730F8-16EF-4208-B446-A169B5A6DF27}"/>
              </a:ext>
            </a:extLst>
          </p:cNvPr>
          <p:cNvSpPr txBox="1"/>
          <p:nvPr/>
        </p:nvSpPr>
        <p:spPr>
          <a:xfrm>
            <a:off x="9931154" y="6267120"/>
            <a:ext cx="21279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Difference in letters indicates a significant difference at </a:t>
            </a:r>
            <a:r>
              <a:rPr lang="el-GR" sz="11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α</a:t>
            </a:r>
            <a:r>
              <a:rPr lang="en-US" sz="11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&lt; 0.05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77A426D-966B-43CC-A2A5-3CCDF478F8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319930"/>
              </p:ext>
            </p:extLst>
          </p:nvPr>
        </p:nvGraphicFramePr>
        <p:xfrm>
          <a:off x="8309822" y="510230"/>
          <a:ext cx="365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8D866FB-3D80-4E9D-A6AC-977E46DAA1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4461713"/>
              </p:ext>
            </p:extLst>
          </p:nvPr>
        </p:nvGraphicFramePr>
        <p:xfrm>
          <a:off x="4267200" y="547829"/>
          <a:ext cx="365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5AB8AD0-9573-4186-B29D-D6F88DE17A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2722013"/>
              </p:ext>
            </p:extLst>
          </p:nvPr>
        </p:nvGraphicFramePr>
        <p:xfrm>
          <a:off x="8309822" y="3334211"/>
          <a:ext cx="365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509C03F3-98F3-4152-B131-09D274FBE9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6419539"/>
              </p:ext>
            </p:extLst>
          </p:nvPr>
        </p:nvGraphicFramePr>
        <p:xfrm>
          <a:off x="4267200" y="3327880"/>
          <a:ext cx="365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3AE40427-44AD-40C3-B5E0-03A3A2311ED4}"/>
              </a:ext>
            </a:extLst>
          </p:cNvPr>
          <p:cNvGrpSpPr/>
          <p:nvPr/>
        </p:nvGrpSpPr>
        <p:grpSpPr>
          <a:xfrm>
            <a:off x="224578" y="3176691"/>
            <a:ext cx="3657600" cy="2743200"/>
            <a:chOff x="228222" y="547829"/>
            <a:chExt cx="3657600" cy="2743200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7F39EA94-F8EC-4047-B070-F8E0F4DECA1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55716811"/>
                </p:ext>
              </p:extLst>
            </p:nvPr>
          </p:nvGraphicFramePr>
          <p:xfrm>
            <a:off x="228222" y="547829"/>
            <a:ext cx="36576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CE8053C-CB11-4F06-8BA5-4F67B272EC28}"/>
                </a:ext>
              </a:extLst>
            </p:cNvPr>
            <p:cNvSpPr txBox="1"/>
            <p:nvPr/>
          </p:nvSpPr>
          <p:spPr>
            <a:xfrm rot="18962211">
              <a:off x="3169923" y="2781304"/>
              <a:ext cx="55626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Arial Nova Light" panose="020B0304020202020204" pitchFamily="34" charset="0"/>
                </a:rPr>
                <a:t>Control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A5BED1C-2E0E-4A57-B8D5-037D85F51652}"/>
              </a:ext>
            </a:extLst>
          </p:cNvPr>
          <p:cNvGrpSpPr/>
          <p:nvPr/>
        </p:nvGrpSpPr>
        <p:grpSpPr>
          <a:xfrm>
            <a:off x="224578" y="547829"/>
            <a:ext cx="3657600" cy="2743200"/>
            <a:chOff x="228222" y="3334211"/>
            <a:chExt cx="3657600" cy="2743200"/>
          </a:xfrm>
        </p:grpSpPr>
        <p:graphicFrame>
          <p:nvGraphicFramePr>
            <p:cNvPr id="25" name="Chart 24">
              <a:extLst>
                <a:ext uri="{FF2B5EF4-FFF2-40B4-BE49-F238E27FC236}">
                  <a16:creationId xmlns:a16="http://schemas.microsoft.com/office/drawing/2014/main" id="{97465E4E-785D-4368-BDF8-FD387E709A6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91453481"/>
                </p:ext>
              </p:extLst>
            </p:nvPr>
          </p:nvGraphicFramePr>
          <p:xfrm>
            <a:off x="228222" y="3334211"/>
            <a:ext cx="36576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5313B84-3882-43C9-B2E7-EC8340E7F513}"/>
                </a:ext>
              </a:extLst>
            </p:cNvPr>
            <p:cNvSpPr txBox="1"/>
            <p:nvPr/>
          </p:nvSpPr>
          <p:spPr>
            <a:xfrm rot="18962211">
              <a:off x="3169922" y="5547361"/>
              <a:ext cx="55626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Arial Nova Light" panose="020B0304020202020204" pitchFamily="34" charset="0"/>
                </a:rPr>
                <a:t>Control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5167F02-2DB1-4447-AFD0-18E397B90C84}"/>
              </a:ext>
            </a:extLst>
          </p:cNvPr>
          <p:cNvSpPr txBox="1"/>
          <p:nvPr/>
        </p:nvSpPr>
        <p:spPr>
          <a:xfrm rot="18962211">
            <a:off x="7124703" y="2806650"/>
            <a:ext cx="55626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 Nova Light" panose="020B0304020202020204" pitchFamily="34" charset="0"/>
              </a:rPr>
              <a:t>Control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C190D0-0539-418A-B3F6-3A985B3BB6E9}"/>
              </a:ext>
            </a:extLst>
          </p:cNvPr>
          <p:cNvSpPr txBox="1"/>
          <p:nvPr/>
        </p:nvSpPr>
        <p:spPr>
          <a:xfrm rot="18962211">
            <a:off x="11224263" y="2781302"/>
            <a:ext cx="55626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 Nova Light" panose="020B0304020202020204" pitchFamily="34" charset="0"/>
              </a:rPr>
              <a:t>Control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7F9AF7-A1A2-430D-8C32-8430B63BDEEE}"/>
              </a:ext>
            </a:extLst>
          </p:cNvPr>
          <p:cNvSpPr txBox="1"/>
          <p:nvPr/>
        </p:nvSpPr>
        <p:spPr>
          <a:xfrm rot="18962211">
            <a:off x="11224264" y="5588396"/>
            <a:ext cx="55626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 Nova Light" panose="020B0304020202020204" pitchFamily="34" charset="0"/>
              </a:rPr>
              <a:t>Control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4A2EBD-7F9F-41C3-A2F8-1525B1C630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35772" y="5427660"/>
            <a:ext cx="3324100" cy="59157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9CB2F5D-20BF-4DF2-9C3E-BF3971985DFB}"/>
              </a:ext>
            </a:extLst>
          </p:cNvPr>
          <p:cNvSpPr txBox="1"/>
          <p:nvPr/>
        </p:nvSpPr>
        <p:spPr>
          <a:xfrm>
            <a:off x="132944" y="94412"/>
            <a:ext cx="2294687" cy="461665"/>
          </a:xfrm>
          <a:prstGeom prst="rect">
            <a:avLst/>
          </a:prstGeom>
          <a:solidFill>
            <a:srgbClr val="FFDEC2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B2241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RESULTS</a:t>
            </a:r>
            <a:endParaRPr lang="en-US" sz="2400" b="1" dirty="0">
              <a:solidFill>
                <a:srgbClr val="0B2241"/>
              </a:solidFill>
              <a:latin typeface="Arial Nova Light" panose="020B0304020202020204" pitchFamily="34" charset="0"/>
            </a:endParaRPr>
          </a:p>
        </p:txBody>
      </p:sp>
      <p:pic>
        <p:nvPicPr>
          <p:cNvPr id="13" name="Slide 2">
            <a:hlinkClick r:id="" action="ppaction://media"/>
            <a:extLst>
              <a:ext uri="{FF2B5EF4-FFF2-40B4-BE49-F238E27FC236}">
                <a16:creationId xmlns:a16="http://schemas.microsoft.com/office/drawing/2014/main" id="{462A8485-8326-44D6-A19A-4C3A4F1DB2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3350" y="63101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0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2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82963"/>
          <a:stretch/>
        </p:blipFill>
        <p:spPr>
          <a:xfrm>
            <a:off x="0" y="6191824"/>
            <a:ext cx="12192000" cy="6661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145530"/>
            <a:ext cx="12192000" cy="45719"/>
          </a:xfrm>
          <a:prstGeom prst="rect">
            <a:avLst/>
          </a:prstGeom>
          <a:solidFill>
            <a:srgbClr val="DE541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30" name="Picture 6" descr="Auburn University Athletic logo | Auburn university, Auburn logo, Auburn">
            <a:extLst>
              <a:ext uri="{FF2B5EF4-FFF2-40B4-BE49-F238E27FC236}">
                <a16:creationId xmlns:a16="http://schemas.microsoft.com/office/drawing/2014/main" id="{49A727D2-DFB2-4AD0-8467-4605197EC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4" y="6322979"/>
            <a:ext cx="707462" cy="39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1D9CDA-C883-4E4C-9C88-D5774E590CEB}"/>
              </a:ext>
            </a:extLst>
          </p:cNvPr>
          <p:cNvSpPr txBox="1"/>
          <p:nvPr/>
        </p:nvSpPr>
        <p:spPr>
          <a:xfrm>
            <a:off x="10337469" y="6195025"/>
            <a:ext cx="2762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ACKNOWLEDGEMENTS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E83E18-1CDC-4245-9D55-B0CEB50363DB}"/>
              </a:ext>
            </a:extLst>
          </p:cNvPr>
          <p:cNvSpPr txBox="1"/>
          <p:nvPr/>
        </p:nvSpPr>
        <p:spPr>
          <a:xfrm>
            <a:off x="9239250" y="6397496"/>
            <a:ext cx="295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  <a:buClr>
                <a:srgbClr val="F5812A"/>
              </a:buClr>
            </a:pP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Funded by UDSA NIFA and Alabama Agricultural Experiment Station.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C99B9E-3778-4EFF-B001-3A366A9CD0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57"/>
          <a:stretch/>
        </p:blipFill>
        <p:spPr>
          <a:xfrm>
            <a:off x="342790" y="607239"/>
            <a:ext cx="5839801" cy="4879602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4399E0F-92B8-420B-A602-E22016E00791}"/>
              </a:ext>
            </a:extLst>
          </p:cNvPr>
          <p:cNvSpPr/>
          <p:nvPr/>
        </p:nvSpPr>
        <p:spPr>
          <a:xfrm>
            <a:off x="3373404" y="778665"/>
            <a:ext cx="1632857" cy="1184988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5C999A3-1F22-49A0-90A5-776E008D077B}"/>
              </a:ext>
            </a:extLst>
          </p:cNvPr>
          <p:cNvSpPr/>
          <p:nvPr/>
        </p:nvSpPr>
        <p:spPr>
          <a:xfrm rot="2430066">
            <a:off x="2529228" y="3655050"/>
            <a:ext cx="2121478" cy="1467351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8ABD85-47A5-4252-92FE-CF6E8AF5699C}"/>
              </a:ext>
            </a:extLst>
          </p:cNvPr>
          <p:cNvSpPr/>
          <p:nvPr/>
        </p:nvSpPr>
        <p:spPr>
          <a:xfrm>
            <a:off x="5252209" y="1597796"/>
            <a:ext cx="803563" cy="2830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"/>
              </a:spcAft>
            </a:pP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C957E3-2263-410C-BCBB-535A111A02D3}"/>
              </a:ext>
            </a:extLst>
          </p:cNvPr>
          <p:cNvSpPr txBox="1"/>
          <p:nvPr/>
        </p:nvSpPr>
        <p:spPr>
          <a:xfrm>
            <a:off x="5186157" y="1489601"/>
            <a:ext cx="10390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cs typeface="Times New Roman" panose="02020603050405020304" pitchFamily="18" charset="0"/>
              </a:rPr>
              <a:t>NnoLegume</a:t>
            </a:r>
            <a:r>
              <a:rPr lang="en-US" sz="800" dirty="0">
                <a:cs typeface="Times New Roman" panose="02020603050405020304" pitchFamily="18" charset="0"/>
              </a:rPr>
              <a:t> 1</a:t>
            </a:r>
          </a:p>
          <a:p>
            <a:r>
              <a:rPr lang="en-US" sz="800" dirty="0" err="1">
                <a:cs typeface="Times New Roman" panose="02020603050405020304" pitchFamily="18" charset="0"/>
              </a:rPr>
              <a:t>NnoLegume</a:t>
            </a:r>
            <a:r>
              <a:rPr lang="en-US" sz="800" dirty="0">
                <a:cs typeface="Times New Roman" panose="02020603050405020304" pitchFamily="18" charset="0"/>
              </a:rPr>
              <a:t> 2</a:t>
            </a:r>
          </a:p>
          <a:p>
            <a:r>
              <a:rPr lang="en-US" sz="800" dirty="0" err="1">
                <a:cs typeface="Times New Roman" panose="02020603050405020304" pitchFamily="18" charset="0"/>
              </a:rPr>
              <a:t>NnoLegume</a:t>
            </a:r>
            <a:r>
              <a:rPr lang="en-US" sz="800" dirty="0">
                <a:cs typeface="Times New Roman" panose="02020603050405020304" pitchFamily="18" charset="0"/>
              </a:rPr>
              <a:t> 3</a:t>
            </a:r>
          </a:p>
          <a:p>
            <a:r>
              <a:rPr lang="en-US" sz="800" dirty="0" err="1">
                <a:cs typeface="Times New Roman" panose="02020603050405020304" pitchFamily="18" charset="0"/>
              </a:rPr>
              <a:t>NoP</a:t>
            </a:r>
            <a:r>
              <a:rPr lang="en-US" sz="800" dirty="0">
                <a:cs typeface="Times New Roman" panose="02020603050405020304" pitchFamily="18" charset="0"/>
              </a:rPr>
              <a:t> 1</a:t>
            </a:r>
          </a:p>
          <a:p>
            <a:r>
              <a:rPr lang="en-US" sz="800" dirty="0" err="1">
                <a:cs typeface="Times New Roman" panose="02020603050405020304" pitchFamily="18" charset="0"/>
              </a:rPr>
              <a:t>NoP</a:t>
            </a:r>
            <a:r>
              <a:rPr lang="en-US" sz="800" dirty="0">
                <a:cs typeface="Times New Roman" panose="02020603050405020304" pitchFamily="18" charset="0"/>
              </a:rPr>
              <a:t> 2</a:t>
            </a:r>
          </a:p>
          <a:p>
            <a:r>
              <a:rPr lang="en-US" sz="800" dirty="0" err="1">
                <a:cs typeface="Times New Roman" panose="02020603050405020304" pitchFamily="18" charset="0"/>
              </a:rPr>
              <a:t>NoP</a:t>
            </a:r>
            <a:r>
              <a:rPr lang="en-US" sz="800" dirty="0">
                <a:cs typeface="Times New Roman" panose="02020603050405020304" pitchFamily="18" charset="0"/>
              </a:rPr>
              <a:t> 3</a:t>
            </a:r>
          </a:p>
          <a:p>
            <a:r>
              <a:rPr lang="en-US" sz="800" dirty="0">
                <a:cs typeface="Times New Roman" panose="02020603050405020304" pitchFamily="18" charset="0"/>
              </a:rPr>
              <a:t>Complete 1</a:t>
            </a:r>
          </a:p>
          <a:p>
            <a:r>
              <a:rPr lang="en-US" sz="800" dirty="0">
                <a:cs typeface="Times New Roman" panose="02020603050405020304" pitchFamily="18" charset="0"/>
              </a:rPr>
              <a:t>Complete 2</a:t>
            </a:r>
          </a:p>
          <a:p>
            <a:r>
              <a:rPr lang="en-US" sz="800" dirty="0">
                <a:cs typeface="Times New Roman" panose="02020603050405020304" pitchFamily="18" charset="0"/>
              </a:rPr>
              <a:t>Complete 3</a:t>
            </a:r>
          </a:p>
          <a:p>
            <a:r>
              <a:rPr lang="en-US" sz="800" dirty="0" err="1">
                <a:cs typeface="Times New Roman" panose="02020603050405020304" pitchFamily="18" charset="0"/>
              </a:rPr>
              <a:t>NoK</a:t>
            </a:r>
            <a:r>
              <a:rPr lang="en-US" sz="800" dirty="0">
                <a:cs typeface="Times New Roman" panose="02020603050405020304" pitchFamily="18" charset="0"/>
              </a:rPr>
              <a:t> 1</a:t>
            </a:r>
          </a:p>
          <a:p>
            <a:r>
              <a:rPr lang="en-US" sz="800" dirty="0" err="1">
                <a:cs typeface="Times New Roman" panose="02020603050405020304" pitchFamily="18" charset="0"/>
              </a:rPr>
              <a:t>NoK</a:t>
            </a:r>
            <a:r>
              <a:rPr lang="en-US" sz="800" dirty="0">
                <a:cs typeface="Times New Roman" panose="02020603050405020304" pitchFamily="18" charset="0"/>
              </a:rPr>
              <a:t> 2</a:t>
            </a:r>
          </a:p>
          <a:p>
            <a:r>
              <a:rPr lang="en-US" sz="800" dirty="0" err="1">
                <a:cs typeface="Times New Roman" panose="02020603050405020304" pitchFamily="18" charset="0"/>
              </a:rPr>
              <a:t>NoK</a:t>
            </a:r>
            <a:r>
              <a:rPr lang="en-US" sz="800" dirty="0">
                <a:cs typeface="Times New Roman" panose="02020603050405020304" pitchFamily="18" charset="0"/>
              </a:rPr>
              <a:t> 3</a:t>
            </a:r>
          </a:p>
          <a:p>
            <a:r>
              <a:rPr lang="en-US" sz="800" dirty="0" err="1">
                <a:cs typeface="Times New Roman" panose="02020603050405020304" pitchFamily="18" charset="0"/>
              </a:rPr>
              <a:t>NoLime</a:t>
            </a:r>
            <a:r>
              <a:rPr lang="en-US" sz="800" dirty="0">
                <a:cs typeface="Times New Roman" panose="02020603050405020304" pitchFamily="18" charset="0"/>
              </a:rPr>
              <a:t> 1</a:t>
            </a:r>
          </a:p>
          <a:p>
            <a:r>
              <a:rPr lang="en-US" sz="800" dirty="0" err="1">
                <a:cs typeface="Times New Roman" panose="02020603050405020304" pitchFamily="18" charset="0"/>
              </a:rPr>
              <a:t>NoLime</a:t>
            </a:r>
            <a:r>
              <a:rPr lang="en-US" sz="800" dirty="0">
                <a:cs typeface="Times New Roman" panose="02020603050405020304" pitchFamily="18" charset="0"/>
              </a:rPr>
              <a:t> 2</a:t>
            </a:r>
          </a:p>
          <a:p>
            <a:r>
              <a:rPr lang="en-US" sz="800" dirty="0" err="1">
                <a:cs typeface="Times New Roman" panose="02020603050405020304" pitchFamily="18" charset="0"/>
              </a:rPr>
              <a:t>NoLime</a:t>
            </a:r>
            <a:r>
              <a:rPr lang="en-US" sz="800" dirty="0">
                <a:cs typeface="Times New Roman" panose="02020603050405020304" pitchFamily="18" charset="0"/>
              </a:rPr>
              <a:t> 3</a:t>
            </a:r>
          </a:p>
          <a:p>
            <a:r>
              <a:rPr lang="en-US" sz="800" dirty="0" err="1">
                <a:cs typeface="Times New Roman" panose="02020603050405020304" pitchFamily="18" charset="0"/>
              </a:rPr>
              <a:t>LegumenoN</a:t>
            </a:r>
            <a:r>
              <a:rPr lang="en-US" sz="800" dirty="0">
                <a:cs typeface="Times New Roman" panose="02020603050405020304" pitchFamily="18" charset="0"/>
              </a:rPr>
              <a:t> 1</a:t>
            </a:r>
          </a:p>
          <a:p>
            <a:r>
              <a:rPr lang="en-US" sz="800" dirty="0" err="1">
                <a:cs typeface="Times New Roman" panose="02020603050405020304" pitchFamily="18" charset="0"/>
              </a:rPr>
              <a:t>LegumenoN</a:t>
            </a:r>
            <a:r>
              <a:rPr lang="en-US" sz="800" dirty="0">
                <a:cs typeface="Times New Roman" panose="02020603050405020304" pitchFamily="18" charset="0"/>
              </a:rPr>
              <a:t> 2</a:t>
            </a:r>
          </a:p>
          <a:p>
            <a:r>
              <a:rPr lang="en-US" sz="800" dirty="0" err="1">
                <a:cs typeface="Times New Roman" panose="02020603050405020304" pitchFamily="18" charset="0"/>
              </a:rPr>
              <a:t>LegumenoN</a:t>
            </a:r>
            <a:r>
              <a:rPr lang="en-US" sz="800" dirty="0">
                <a:cs typeface="Times New Roman" panose="02020603050405020304" pitchFamily="18" charset="0"/>
              </a:rPr>
              <a:t> 3</a:t>
            </a:r>
          </a:p>
          <a:p>
            <a:r>
              <a:rPr lang="en-US" sz="800" dirty="0" err="1">
                <a:cs typeface="Times New Roman" panose="02020603050405020304" pitchFamily="18" charset="0"/>
              </a:rPr>
              <a:t>NoN</a:t>
            </a:r>
            <a:r>
              <a:rPr lang="en-US" sz="800" dirty="0">
                <a:cs typeface="Times New Roman" panose="02020603050405020304" pitchFamily="18" charset="0"/>
              </a:rPr>
              <a:t> 1</a:t>
            </a:r>
          </a:p>
          <a:p>
            <a:r>
              <a:rPr lang="en-US" sz="800" dirty="0" err="1">
                <a:cs typeface="Times New Roman" panose="02020603050405020304" pitchFamily="18" charset="0"/>
              </a:rPr>
              <a:t>NoN</a:t>
            </a:r>
            <a:r>
              <a:rPr lang="en-US" sz="800" dirty="0">
                <a:cs typeface="Times New Roman" panose="02020603050405020304" pitchFamily="18" charset="0"/>
              </a:rPr>
              <a:t> 2</a:t>
            </a:r>
          </a:p>
          <a:p>
            <a:r>
              <a:rPr lang="en-US" sz="800" dirty="0" err="1">
                <a:cs typeface="Times New Roman" panose="02020603050405020304" pitchFamily="18" charset="0"/>
              </a:rPr>
              <a:t>NoN</a:t>
            </a:r>
            <a:r>
              <a:rPr lang="en-US" sz="800" dirty="0">
                <a:cs typeface="Times New Roman" panose="02020603050405020304" pitchFamily="18" charset="0"/>
              </a:rPr>
              <a:t> 3</a:t>
            </a:r>
          </a:p>
          <a:p>
            <a:r>
              <a:rPr lang="en-US" sz="800" dirty="0">
                <a:cs typeface="Times New Roman" panose="02020603050405020304" pitchFamily="18" charset="0"/>
              </a:rPr>
              <a:t>Control 1</a:t>
            </a:r>
          </a:p>
          <a:p>
            <a:r>
              <a:rPr lang="en-US" sz="800" dirty="0">
                <a:cs typeface="Times New Roman" panose="02020603050405020304" pitchFamily="18" charset="0"/>
              </a:rPr>
              <a:t>Control 2</a:t>
            </a:r>
          </a:p>
          <a:p>
            <a:r>
              <a:rPr lang="en-US" sz="800" dirty="0">
                <a:cs typeface="Times New Roman" panose="02020603050405020304" pitchFamily="18" charset="0"/>
              </a:rPr>
              <a:t>Control 3</a:t>
            </a:r>
          </a:p>
          <a:p>
            <a:endParaRPr lang="en-US" sz="800" dirty="0"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F47AA88-A08F-420C-B076-839BF11722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15769" y="1642483"/>
            <a:ext cx="1219948" cy="190718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F08966B-8A6E-412B-AA1B-16F52DD7CC79}"/>
              </a:ext>
            </a:extLst>
          </p:cNvPr>
          <p:cNvGrpSpPr/>
          <p:nvPr/>
        </p:nvGrpSpPr>
        <p:grpSpPr>
          <a:xfrm>
            <a:off x="5877650" y="889488"/>
            <a:ext cx="5148308" cy="4199494"/>
            <a:chOff x="915081" y="169448"/>
            <a:chExt cx="7256334" cy="590754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A55810F-154A-45AF-8031-FCBFAF2A0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5081" y="169448"/>
              <a:ext cx="7241973" cy="5907545"/>
            </a:xfrm>
            <a:prstGeom prst="rect">
              <a:avLst/>
            </a:prstGeom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D51542B-B169-4813-A51C-1281E589FE32}"/>
                </a:ext>
              </a:extLst>
            </p:cNvPr>
            <p:cNvSpPr/>
            <p:nvPr/>
          </p:nvSpPr>
          <p:spPr>
            <a:xfrm>
              <a:off x="5115913" y="574449"/>
              <a:ext cx="794859" cy="27509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C043BFD-DC32-401D-9080-50F51FBBBE2C}"/>
                </a:ext>
              </a:extLst>
            </p:cNvPr>
            <p:cNvSpPr/>
            <p:nvPr/>
          </p:nvSpPr>
          <p:spPr>
            <a:xfrm>
              <a:off x="7376556" y="561530"/>
              <a:ext cx="794859" cy="27509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81796F33-937E-44DA-BFB6-EF58FEA2533A}"/>
              </a:ext>
            </a:extLst>
          </p:cNvPr>
          <p:cNvSpPr/>
          <p:nvPr/>
        </p:nvSpPr>
        <p:spPr>
          <a:xfrm>
            <a:off x="6291300" y="4168472"/>
            <a:ext cx="4868112" cy="935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827C96-7370-42A6-B1A2-67FBAD19BE0B}"/>
              </a:ext>
            </a:extLst>
          </p:cNvPr>
          <p:cNvSpPr txBox="1"/>
          <p:nvPr/>
        </p:nvSpPr>
        <p:spPr>
          <a:xfrm rot="16200000" flipH="1">
            <a:off x="8175535" y="2668723"/>
            <a:ext cx="1484983" cy="4375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n-US" sz="1000" dirty="0" err="1">
                <a:cs typeface="Times New Roman" panose="02020603050405020304" pitchFamily="18" charset="0"/>
              </a:rPr>
              <a:t>NnoLegume</a:t>
            </a:r>
            <a:r>
              <a:rPr lang="en-US" sz="1000" dirty="0">
                <a:cs typeface="Times New Roman" panose="02020603050405020304" pitchFamily="18" charset="0"/>
              </a:rPr>
              <a:t> 1</a:t>
            </a:r>
          </a:p>
          <a:p>
            <a:pPr algn="r">
              <a:spcAft>
                <a:spcPts val="200"/>
              </a:spcAft>
            </a:pPr>
            <a:r>
              <a:rPr lang="en-US" sz="1000" dirty="0" err="1">
                <a:cs typeface="Times New Roman" panose="02020603050405020304" pitchFamily="18" charset="0"/>
              </a:rPr>
              <a:t>NnoLegume</a:t>
            </a:r>
            <a:r>
              <a:rPr lang="en-US" sz="1000" dirty="0">
                <a:cs typeface="Times New Roman" panose="02020603050405020304" pitchFamily="18" charset="0"/>
              </a:rPr>
              <a:t> 2</a:t>
            </a:r>
          </a:p>
          <a:p>
            <a:pPr algn="r">
              <a:spcAft>
                <a:spcPts val="200"/>
              </a:spcAft>
            </a:pPr>
            <a:r>
              <a:rPr lang="en-US" sz="1000" dirty="0" err="1">
                <a:cs typeface="Times New Roman" panose="02020603050405020304" pitchFamily="18" charset="0"/>
              </a:rPr>
              <a:t>NnoLegume</a:t>
            </a:r>
            <a:r>
              <a:rPr lang="en-US" sz="1000" dirty="0">
                <a:cs typeface="Times New Roman" panose="02020603050405020304" pitchFamily="18" charset="0"/>
              </a:rPr>
              <a:t> 3</a:t>
            </a:r>
          </a:p>
          <a:p>
            <a:pPr algn="r">
              <a:spcAft>
                <a:spcPts val="200"/>
              </a:spcAft>
            </a:pPr>
            <a:r>
              <a:rPr lang="en-US" sz="1000" dirty="0" err="1">
                <a:cs typeface="Times New Roman" panose="02020603050405020304" pitchFamily="18" charset="0"/>
              </a:rPr>
              <a:t>NoP</a:t>
            </a:r>
            <a:r>
              <a:rPr lang="en-US" sz="1000" dirty="0">
                <a:cs typeface="Times New Roman" panose="02020603050405020304" pitchFamily="18" charset="0"/>
              </a:rPr>
              <a:t> 1</a:t>
            </a:r>
          </a:p>
          <a:p>
            <a:pPr algn="r">
              <a:spcAft>
                <a:spcPts val="200"/>
              </a:spcAft>
            </a:pPr>
            <a:r>
              <a:rPr lang="en-US" sz="1000" dirty="0" err="1">
                <a:cs typeface="Times New Roman" panose="02020603050405020304" pitchFamily="18" charset="0"/>
              </a:rPr>
              <a:t>NoP</a:t>
            </a:r>
            <a:r>
              <a:rPr lang="en-US" sz="1000" dirty="0">
                <a:cs typeface="Times New Roman" panose="02020603050405020304" pitchFamily="18" charset="0"/>
              </a:rPr>
              <a:t> 2</a:t>
            </a:r>
          </a:p>
          <a:p>
            <a:pPr algn="r">
              <a:spcAft>
                <a:spcPts val="200"/>
              </a:spcAft>
            </a:pPr>
            <a:r>
              <a:rPr lang="en-US" sz="1000" dirty="0" err="1">
                <a:cs typeface="Times New Roman" panose="02020603050405020304" pitchFamily="18" charset="0"/>
              </a:rPr>
              <a:t>NoP</a:t>
            </a:r>
            <a:r>
              <a:rPr lang="en-US" sz="1000" dirty="0">
                <a:cs typeface="Times New Roman" panose="02020603050405020304" pitchFamily="18" charset="0"/>
              </a:rPr>
              <a:t> 3</a:t>
            </a:r>
          </a:p>
          <a:p>
            <a:pPr algn="r">
              <a:spcAft>
                <a:spcPts val="200"/>
              </a:spcAft>
            </a:pPr>
            <a:r>
              <a:rPr lang="en-US" sz="1000" dirty="0">
                <a:cs typeface="Times New Roman" panose="02020603050405020304" pitchFamily="18" charset="0"/>
              </a:rPr>
              <a:t>Complete 1</a:t>
            </a:r>
          </a:p>
          <a:p>
            <a:pPr algn="r">
              <a:spcAft>
                <a:spcPts val="200"/>
              </a:spcAft>
            </a:pPr>
            <a:r>
              <a:rPr lang="en-US" sz="1000" dirty="0">
                <a:cs typeface="Times New Roman" panose="02020603050405020304" pitchFamily="18" charset="0"/>
              </a:rPr>
              <a:t>Complete 2</a:t>
            </a:r>
          </a:p>
          <a:p>
            <a:pPr algn="r">
              <a:spcAft>
                <a:spcPts val="200"/>
              </a:spcAft>
            </a:pPr>
            <a:r>
              <a:rPr lang="en-US" sz="1000" dirty="0">
                <a:cs typeface="Times New Roman" panose="02020603050405020304" pitchFamily="18" charset="0"/>
              </a:rPr>
              <a:t>Complete 3</a:t>
            </a:r>
          </a:p>
          <a:p>
            <a:pPr algn="r">
              <a:spcAft>
                <a:spcPts val="200"/>
              </a:spcAft>
            </a:pPr>
            <a:r>
              <a:rPr lang="en-US" sz="1000" dirty="0" err="1">
                <a:cs typeface="Times New Roman" panose="02020603050405020304" pitchFamily="18" charset="0"/>
              </a:rPr>
              <a:t>NoK</a:t>
            </a:r>
            <a:r>
              <a:rPr lang="en-US" sz="1000" dirty="0">
                <a:cs typeface="Times New Roman" panose="02020603050405020304" pitchFamily="18" charset="0"/>
              </a:rPr>
              <a:t> 1</a:t>
            </a:r>
          </a:p>
          <a:p>
            <a:pPr algn="r">
              <a:spcAft>
                <a:spcPts val="200"/>
              </a:spcAft>
            </a:pPr>
            <a:r>
              <a:rPr lang="en-US" sz="1000" dirty="0" err="1">
                <a:cs typeface="Times New Roman" panose="02020603050405020304" pitchFamily="18" charset="0"/>
              </a:rPr>
              <a:t>NoK</a:t>
            </a:r>
            <a:r>
              <a:rPr lang="en-US" sz="1000" dirty="0">
                <a:cs typeface="Times New Roman" panose="02020603050405020304" pitchFamily="18" charset="0"/>
              </a:rPr>
              <a:t> 2</a:t>
            </a:r>
          </a:p>
          <a:p>
            <a:pPr algn="r">
              <a:spcAft>
                <a:spcPts val="200"/>
              </a:spcAft>
            </a:pPr>
            <a:r>
              <a:rPr lang="en-US" sz="1000" dirty="0" err="1">
                <a:cs typeface="Times New Roman" panose="02020603050405020304" pitchFamily="18" charset="0"/>
              </a:rPr>
              <a:t>NoK</a:t>
            </a:r>
            <a:r>
              <a:rPr lang="en-US" sz="1000" dirty="0">
                <a:cs typeface="Times New Roman" panose="02020603050405020304" pitchFamily="18" charset="0"/>
              </a:rPr>
              <a:t> 3</a:t>
            </a:r>
          </a:p>
          <a:p>
            <a:pPr algn="r">
              <a:spcAft>
                <a:spcPts val="200"/>
              </a:spcAft>
            </a:pPr>
            <a:r>
              <a:rPr lang="en-US" sz="1000" dirty="0" err="1">
                <a:cs typeface="Times New Roman" panose="02020603050405020304" pitchFamily="18" charset="0"/>
              </a:rPr>
              <a:t>NoLime</a:t>
            </a:r>
            <a:r>
              <a:rPr lang="en-US" sz="1000" dirty="0">
                <a:cs typeface="Times New Roman" panose="02020603050405020304" pitchFamily="18" charset="0"/>
              </a:rPr>
              <a:t> 1</a:t>
            </a:r>
          </a:p>
          <a:p>
            <a:pPr algn="r">
              <a:spcAft>
                <a:spcPts val="200"/>
              </a:spcAft>
            </a:pPr>
            <a:r>
              <a:rPr lang="en-US" sz="1000" dirty="0" err="1">
                <a:cs typeface="Times New Roman" panose="02020603050405020304" pitchFamily="18" charset="0"/>
              </a:rPr>
              <a:t>NoLime</a:t>
            </a:r>
            <a:r>
              <a:rPr lang="en-US" sz="1000" dirty="0">
                <a:cs typeface="Times New Roman" panose="02020603050405020304" pitchFamily="18" charset="0"/>
              </a:rPr>
              <a:t> 2</a:t>
            </a:r>
          </a:p>
          <a:p>
            <a:pPr algn="r">
              <a:spcAft>
                <a:spcPts val="200"/>
              </a:spcAft>
            </a:pPr>
            <a:r>
              <a:rPr lang="en-US" sz="1000" dirty="0" err="1">
                <a:cs typeface="Times New Roman" panose="02020603050405020304" pitchFamily="18" charset="0"/>
              </a:rPr>
              <a:t>NoLime</a:t>
            </a:r>
            <a:r>
              <a:rPr lang="en-US" sz="1000" dirty="0">
                <a:cs typeface="Times New Roman" panose="02020603050405020304" pitchFamily="18" charset="0"/>
              </a:rPr>
              <a:t> 3</a:t>
            </a:r>
          </a:p>
          <a:p>
            <a:pPr algn="r">
              <a:spcAft>
                <a:spcPts val="200"/>
              </a:spcAft>
            </a:pPr>
            <a:r>
              <a:rPr lang="en-US" sz="1000" dirty="0" err="1">
                <a:cs typeface="Times New Roman" panose="02020603050405020304" pitchFamily="18" charset="0"/>
              </a:rPr>
              <a:t>LegumenoN</a:t>
            </a:r>
            <a:r>
              <a:rPr lang="en-US" sz="1000" dirty="0">
                <a:cs typeface="Times New Roman" panose="02020603050405020304" pitchFamily="18" charset="0"/>
              </a:rPr>
              <a:t> 1</a:t>
            </a:r>
          </a:p>
          <a:p>
            <a:pPr algn="r">
              <a:spcAft>
                <a:spcPts val="200"/>
              </a:spcAft>
            </a:pPr>
            <a:r>
              <a:rPr lang="en-US" sz="1000" dirty="0" err="1">
                <a:cs typeface="Times New Roman" panose="02020603050405020304" pitchFamily="18" charset="0"/>
              </a:rPr>
              <a:t>LegumenoN</a:t>
            </a:r>
            <a:r>
              <a:rPr lang="en-US" sz="1000" dirty="0">
                <a:cs typeface="Times New Roman" panose="02020603050405020304" pitchFamily="18" charset="0"/>
              </a:rPr>
              <a:t> 2</a:t>
            </a:r>
          </a:p>
          <a:p>
            <a:pPr algn="r">
              <a:spcAft>
                <a:spcPts val="200"/>
              </a:spcAft>
            </a:pPr>
            <a:r>
              <a:rPr lang="en-US" sz="1000" dirty="0" err="1">
                <a:cs typeface="Times New Roman" panose="02020603050405020304" pitchFamily="18" charset="0"/>
              </a:rPr>
              <a:t>LegumenoN</a:t>
            </a:r>
            <a:r>
              <a:rPr lang="en-US" sz="1000" dirty="0">
                <a:cs typeface="Times New Roman" panose="02020603050405020304" pitchFamily="18" charset="0"/>
              </a:rPr>
              <a:t> 3</a:t>
            </a:r>
          </a:p>
          <a:p>
            <a:pPr algn="r">
              <a:spcAft>
                <a:spcPts val="200"/>
              </a:spcAft>
            </a:pPr>
            <a:r>
              <a:rPr lang="en-US" sz="1000" dirty="0" err="1">
                <a:cs typeface="Times New Roman" panose="02020603050405020304" pitchFamily="18" charset="0"/>
              </a:rPr>
              <a:t>NoN</a:t>
            </a:r>
            <a:r>
              <a:rPr lang="en-US" sz="1000" dirty="0">
                <a:cs typeface="Times New Roman" panose="02020603050405020304" pitchFamily="18" charset="0"/>
              </a:rPr>
              <a:t> 1</a:t>
            </a:r>
          </a:p>
          <a:p>
            <a:pPr algn="r">
              <a:spcAft>
                <a:spcPts val="200"/>
              </a:spcAft>
            </a:pPr>
            <a:r>
              <a:rPr lang="en-US" sz="1000" dirty="0" err="1">
                <a:cs typeface="Times New Roman" panose="02020603050405020304" pitchFamily="18" charset="0"/>
              </a:rPr>
              <a:t>NoN</a:t>
            </a:r>
            <a:r>
              <a:rPr lang="en-US" sz="1000" dirty="0">
                <a:cs typeface="Times New Roman" panose="02020603050405020304" pitchFamily="18" charset="0"/>
              </a:rPr>
              <a:t> 2</a:t>
            </a:r>
          </a:p>
          <a:p>
            <a:pPr algn="r">
              <a:spcAft>
                <a:spcPts val="200"/>
              </a:spcAft>
            </a:pPr>
            <a:r>
              <a:rPr lang="en-US" sz="1000" dirty="0" err="1">
                <a:cs typeface="Times New Roman" panose="02020603050405020304" pitchFamily="18" charset="0"/>
              </a:rPr>
              <a:t>NoN</a:t>
            </a:r>
            <a:r>
              <a:rPr lang="en-US" sz="1000" dirty="0">
                <a:cs typeface="Times New Roman" panose="02020603050405020304" pitchFamily="18" charset="0"/>
              </a:rPr>
              <a:t> 3</a:t>
            </a:r>
          </a:p>
          <a:p>
            <a:pPr algn="r">
              <a:spcAft>
                <a:spcPts val="200"/>
              </a:spcAft>
            </a:pPr>
            <a:r>
              <a:rPr lang="en-US" sz="1000" dirty="0">
                <a:cs typeface="Times New Roman" panose="02020603050405020304" pitchFamily="18" charset="0"/>
              </a:rPr>
              <a:t>Control 1</a:t>
            </a:r>
          </a:p>
          <a:p>
            <a:pPr algn="r">
              <a:spcAft>
                <a:spcPts val="200"/>
              </a:spcAft>
            </a:pPr>
            <a:r>
              <a:rPr lang="en-US" sz="1000" dirty="0">
                <a:cs typeface="Times New Roman" panose="02020603050405020304" pitchFamily="18" charset="0"/>
              </a:rPr>
              <a:t>Control 2</a:t>
            </a:r>
          </a:p>
          <a:p>
            <a:pPr algn="r">
              <a:spcAft>
                <a:spcPts val="200"/>
              </a:spcAft>
            </a:pPr>
            <a:r>
              <a:rPr lang="en-US" sz="1000" dirty="0">
                <a:cs typeface="Times New Roman" panose="02020603050405020304" pitchFamily="18" charset="0"/>
              </a:rPr>
              <a:t>Control 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5F607A-9262-4BC4-83C9-5042B9043C71}"/>
              </a:ext>
            </a:extLst>
          </p:cNvPr>
          <p:cNvSpPr txBox="1"/>
          <p:nvPr/>
        </p:nvSpPr>
        <p:spPr>
          <a:xfrm>
            <a:off x="132944" y="145286"/>
            <a:ext cx="2294687" cy="461665"/>
          </a:xfrm>
          <a:prstGeom prst="rect">
            <a:avLst/>
          </a:prstGeom>
          <a:solidFill>
            <a:srgbClr val="FFDEC2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B2241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RESULTS</a:t>
            </a:r>
            <a:endParaRPr lang="en-US" sz="2400" b="1" dirty="0">
              <a:solidFill>
                <a:srgbClr val="0B2241"/>
              </a:solidFill>
              <a:latin typeface="Arial Nova Light" panose="020B0304020202020204" pitchFamily="34" charset="0"/>
            </a:endParaRPr>
          </a:p>
        </p:txBody>
      </p:sp>
      <p:pic>
        <p:nvPicPr>
          <p:cNvPr id="5" name="Slide 3">
            <a:hlinkClick r:id="" action="ppaction://media"/>
            <a:extLst>
              <a:ext uri="{FF2B5EF4-FFF2-40B4-BE49-F238E27FC236}">
                <a16:creationId xmlns:a16="http://schemas.microsoft.com/office/drawing/2014/main" id="{8DEAA4C6-9176-4D52-A770-2B0347CE44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0856" y="63111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6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16200</TotalTime>
  <Words>541</Words>
  <Application>Microsoft Office PowerPoint</Application>
  <PresentationFormat>Widescreen</PresentationFormat>
  <Paragraphs>210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Nova Light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Gebhardt</dc:creator>
  <cp:lastModifiedBy>hdecker4hss@gmail.com</cp:lastModifiedBy>
  <cp:revision>258</cp:revision>
  <cp:lastPrinted>2019-06-03T12:48:48Z</cp:lastPrinted>
  <dcterms:created xsi:type="dcterms:W3CDTF">2019-05-29T19:16:37Z</dcterms:created>
  <dcterms:modified xsi:type="dcterms:W3CDTF">2021-01-27T22:02:40Z</dcterms:modified>
</cp:coreProperties>
</file>