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8"/>
  </p:notesMasterIdLst>
  <p:sldIdLst>
    <p:sldId id="256" r:id="rId5"/>
    <p:sldId id="257" r:id="rId6"/>
    <p:sldId id="258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F59248-CA39-4D09-8836-48C94FEF25CC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5E1BE9-5DBF-4EC4-9AEC-E4DC1B340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587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70DC5-EA35-4E88-8F24-AC00B89989EA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AB91B19-792D-4CA9-8390-AEE161B38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29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70DC5-EA35-4E88-8F24-AC00B89989EA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AB91B19-792D-4CA9-8390-AEE161B38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333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70DC5-EA35-4E88-8F24-AC00B89989EA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AB91B19-792D-4CA9-8390-AEE161B389D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9996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70DC5-EA35-4E88-8F24-AC00B89989EA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AB91B19-792D-4CA9-8390-AEE161B38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552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70DC5-EA35-4E88-8F24-AC00B89989EA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AB91B19-792D-4CA9-8390-AEE161B389DC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36932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70DC5-EA35-4E88-8F24-AC00B89989EA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AB91B19-792D-4CA9-8390-AEE161B38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7049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70DC5-EA35-4E88-8F24-AC00B89989EA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1B19-792D-4CA9-8390-AEE161B38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895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70DC5-EA35-4E88-8F24-AC00B89989EA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1B19-792D-4CA9-8390-AEE161B38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83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70DC5-EA35-4E88-8F24-AC00B89989EA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1B19-792D-4CA9-8390-AEE161B38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448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70DC5-EA35-4E88-8F24-AC00B89989EA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AB91B19-792D-4CA9-8390-AEE161B38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217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70DC5-EA35-4E88-8F24-AC00B89989EA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AB91B19-792D-4CA9-8390-AEE161B38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247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70DC5-EA35-4E88-8F24-AC00B89989EA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AB91B19-792D-4CA9-8390-AEE161B38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157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70DC5-EA35-4E88-8F24-AC00B89989EA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1B19-792D-4CA9-8390-AEE161B38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188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70DC5-EA35-4E88-8F24-AC00B89989EA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1B19-792D-4CA9-8390-AEE161B38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448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70DC5-EA35-4E88-8F24-AC00B89989EA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1B19-792D-4CA9-8390-AEE161B38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451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70DC5-EA35-4E88-8F24-AC00B89989EA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AB91B19-792D-4CA9-8390-AEE161B38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918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70DC5-EA35-4E88-8F24-AC00B89989EA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AB91B19-792D-4CA9-8390-AEE161B38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30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72" r="378" b="21653"/>
          <a:stretch/>
        </p:blipFill>
        <p:spPr>
          <a:xfrm>
            <a:off x="3839202" y="3543290"/>
            <a:ext cx="3427338" cy="24254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84" y="2831219"/>
            <a:ext cx="3652618" cy="273946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0270" y="290797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USING REMOTE SENSING TO PREDICT YIELD AND COUNT EMERGENCE IN CORN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88313" y="2173847"/>
            <a:ext cx="10515600" cy="6476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Manually counting corn is a time and labor-intensive process; however, determining the emergence is important for yield predictions and fertilizer calculations.</a:t>
            </a:r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92924" y="2928815"/>
            <a:ext cx="6747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Our goal is to build a model using remote sensing imagery to establish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a stand count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0270" y="6366743"/>
            <a:ext cx="8225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This was a one-year study funded by GA Corn Commission conducted at </a:t>
            </a:r>
            <a:r>
              <a:rPr lang="en-U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Woodroof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Farm at ABAC</a:t>
            </a:r>
          </a:p>
          <a:p>
            <a:endParaRPr lang="en-US" sz="16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3294650" y="1366765"/>
            <a:ext cx="4902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Andrew R. Russell, Luther D. Altman, Emma G.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Tyre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Michael J. W. Maw, Alex J. McLemore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6540" y="3816299"/>
            <a:ext cx="4925460" cy="25504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66598" y="-17147"/>
            <a:ext cx="1225402" cy="1383912"/>
          </a:xfrm>
          <a:prstGeom prst="rect">
            <a:avLst/>
          </a:prstGeom>
        </p:spPr>
      </p:pic>
      <p:pic>
        <p:nvPicPr>
          <p:cNvPr id="20" name="Audio 1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197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041"/>
    </mc:Choice>
    <mc:Fallback>
      <p:transition spd="slow" advTm="280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8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4109" y="-15331"/>
            <a:ext cx="1227891" cy="13810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58406" y="2499943"/>
            <a:ext cx="367395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Sections of these </a:t>
            </a:r>
            <a:r>
              <a:rPr lang="en-U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rasters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could be isolated</a:t>
            </a:r>
          </a:p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and exported into an external script 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8570" y="4700819"/>
            <a:ext cx="476965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an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R-squared value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consistently around 0.5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both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yield and the emergence model offer strong overall trends that could be replicated in another study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76611" y="784332"/>
            <a:ext cx="343754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Starting at 10 DAP, images were captured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every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7 days by UAS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30" t="62325" r="10687" b="2731"/>
          <a:stretch/>
        </p:blipFill>
        <p:spPr>
          <a:xfrm>
            <a:off x="1676121" y="5574826"/>
            <a:ext cx="3174553" cy="12424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l="5207" t="884" r="62071" b="41449"/>
          <a:stretch/>
        </p:blipFill>
        <p:spPr>
          <a:xfrm>
            <a:off x="2294497" y="3134793"/>
            <a:ext cx="2001772" cy="146587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269213" y="1109560"/>
            <a:ext cx="338200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Imagery was processed into NDVI images in QGIS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10769" y="198919"/>
            <a:ext cx="8281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Materials &amp; Methods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5" t="15897" r="23535" b="2911"/>
          <a:stretch/>
        </p:blipFill>
        <p:spPr>
          <a:xfrm>
            <a:off x="7529921" y="1757445"/>
            <a:ext cx="2911656" cy="1969624"/>
          </a:xfrm>
          <a:prstGeom prst="rect">
            <a:avLst/>
          </a:prstGeom>
        </p:spPr>
      </p:pic>
      <p:cxnSp>
        <p:nvCxnSpPr>
          <p:cNvPr id="16" name="Straight Connector 15"/>
          <p:cNvCxnSpPr>
            <a:stCxn id="2" idx="3"/>
            <a:endCxn id="12" idx="1"/>
          </p:cNvCxnSpPr>
          <p:nvPr/>
        </p:nvCxnSpPr>
        <p:spPr>
          <a:xfrm>
            <a:off x="5014155" y="1076720"/>
            <a:ext cx="2255058" cy="325228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870273" y="3839816"/>
            <a:ext cx="4179881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Using both manually set thresholds and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automated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using a script based off Otsu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we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were able to plot a relationship between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pixels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plant counts</a:t>
            </a:r>
          </a:p>
        </p:txBody>
      </p:sp>
      <p:cxnSp>
        <p:nvCxnSpPr>
          <p:cNvPr id="28" name="Straight Connector 27"/>
          <p:cNvCxnSpPr>
            <a:stCxn id="8" idx="3"/>
            <a:endCxn id="26" idx="1"/>
          </p:cNvCxnSpPr>
          <p:nvPr/>
        </p:nvCxnSpPr>
        <p:spPr>
          <a:xfrm>
            <a:off x="5132360" y="2792331"/>
            <a:ext cx="1737913" cy="1586094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6" idx="1"/>
            <a:endCxn id="9" idx="3"/>
          </p:cNvCxnSpPr>
          <p:nvPr/>
        </p:nvCxnSpPr>
        <p:spPr>
          <a:xfrm flipH="1">
            <a:off x="5648224" y="4378425"/>
            <a:ext cx="1222049" cy="737893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12" idx="1"/>
            <a:endCxn id="8" idx="3"/>
          </p:cNvCxnSpPr>
          <p:nvPr/>
        </p:nvCxnSpPr>
        <p:spPr>
          <a:xfrm flipH="1">
            <a:off x="5132360" y="1401948"/>
            <a:ext cx="2136853" cy="1390383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60" name="Picture 5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76121" y="1401948"/>
            <a:ext cx="3274063" cy="9695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7" t="63133" r="53434" b="1721"/>
          <a:stretch/>
        </p:blipFill>
        <p:spPr>
          <a:xfrm>
            <a:off x="7138242" y="5029781"/>
            <a:ext cx="3695014" cy="1509230"/>
          </a:xfrm>
          <a:prstGeom prst="rect">
            <a:avLst/>
          </a:prstGeom>
        </p:spPr>
      </p:pic>
      <p:pic>
        <p:nvPicPr>
          <p:cNvPr id="89" name="Audio 8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216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318"/>
    </mc:Choice>
    <mc:Fallback>
      <p:transition spd="slow" advTm="833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788" y="1782103"/>
            <a:ext cx="4564776" cy="12650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90029" y="1329260"/>
            <a:ext cx="46742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Amount of pixels above the calculated NDVI Threshold</a:t>
            </a:r>
            <a:endParaRPr lang="en-US" sz="16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25902" y="898914"/>
            <a:ext cx="586412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Using NDVI as a means of determining plant population shows promise when pixels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above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an automatically set threshold are counted and compared to the number of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plant physically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counted within that area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/>
            <a:endParaRPr lang="en-US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Future tests would benefit from more frequent flights and closer monitoring of physical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plant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populations and health within the same frame as the exported images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07393" y="375694"/>
            <a:ext cx="3701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3993" y="3456420"/>
            <a:ext cx="4883319" cy="29385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0673" y="3456420"/>
            <a:ext cx="4883319" cy="29385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66598" y="-54652"/>
            <a:ext cx="1225402" cy="1383912"/>
          </a:xfrm>
          <a:prstGeom prst="rect">
            <a:avLst/>
          </a:prstGeom>
        </p:spPr>
      </p:pic>
      <p:pic>
        <p:nvPicPr>
          <p:cNvPr id="17" name="Audio 1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909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284"/>
    </mc:Choice>
    <mc:Fallback>
      <p:transition spd="slow" advTm="522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21F3938DA6EC48B28316576673812A" ma:contentTypeVersion="11" ma:contentTypeDescription="Create a new document." ma:contentTypeScope="" ma:versionID="68e136ff48ab356baf4d568ca48710cb">
  <xsd:schema xmlns:xsd="http://www.w3.org/2001/XMLSchema" xmlns:xs="http://www.w3.org/2001/XMLSchema" xmlns:p="http://schemas.microsoft.com/office/2006/metadata/properties" xmlns:ns3="bc4213ab-b4b7-4d6c-875f-b76a12d8ce2d" xmlns:ns4="86b9862e-c645-45cc-ae1b-37c9b6430355" targetNamespace="http://schemas.microsoft.com/office/2006/metadata/properties" ma:root="true" ma:fieldsID="5511007f5fbc7fd206aa4a656bac4021" ns3:_="" ns4:_="">
    <xsd:import namespace="bc4213ab-b4b7-4d6c-875f-b76a12d8ce2d"/>
    <xsd:import namespace="86b9862e-c645-45cc-ae1b-37c9b643035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4213ab-b4b7-4d6c-875f-b76a12d8ce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b9862e-c645-45cc-ae1b-37c9b643035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C58F681-2C62-4D36-8530-E700F3EA9F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4213ab-b4b7-4d6c-875f-b76a12d8ce2d"/>
    <ds:schemaRef ds:uri="86b9862e-c645-45cc-ae1b-37c9b64303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2E5967C-B3B1-455C-B34B-572ED4084779}">
  <ds:schemaRefs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86b9862e-c645-45cc-ae1b-37c9b6430355"/>
    <ds:schemaRef ds:uri="http://purl.org/dc/terms/"/>
    <ds:schemaRef ds:uri="http://purl.org/dc/elements/1.1/"/>
    <ds:schemaRef ds:uri="http://schemas.openxmlformats.org/package/2006/metadata/core-properties"/>
    <ds:schemaRef ds:uri="bc4213ab-b4b7-4d6c-875f-b76a12d8ce2d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B49833F-F9F7-4EF2-9C05-E06FCB82106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17226</TotalTime>
  <Words>251</Words>
  <Application>Microsoft Office PowerPoint</Application>
  <PresentationFormat>Widescreen</PresentationFormat>
  <Paragraphs>19</Paragraphs>
  <Slides>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Century Gothic</vt:lpstr>
      <vt:lpstr>Wingdings 3</vt:lpstr>
      <vt:lpstr>Wisp</vt:lpstr>
      <vt:lpstr>USING REMOTE SENSING TO PREDICT YIELD AND COUNT EMERGENCE IN CORN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REMOTE SENSING TO PREDICT YIELD AND COUNT EMERGENCE IN CORN</dc:title>
  <dc:creator>Luther Altman</dc:creator>
  <cp:lastModifiedBy>Luther Altman</cp:lastModifiedBy>
  <cp:revision>45</cp:revision>
  <dcterms:created xsi:type="dcterms:W3CDTF">2021-01-14T15:54:20Z</dcterms:created>
  <dcterms:modified xsi:type="dcterms:W3CDTF">2021-01-28T17:03:52Z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0x010100AC21F3938DA6EC48B28316576673812A</vt:lpwstr>
  </property>
</Properties>
</file>