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5"/>
  </p:notesMasterIdLst>
  <p:handoutMasterIdLst>
    <p:handoutMasterId r:id="rId6"/>
  </p:handoutMasterIdLst>
  <p:sldIdLst>
    <p:sldId id="351" r:id="rId2"/>
    <p:sldId id="285" r:id="rId3"/>
    <p:sldId id="350"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DAFF"/>
    <a:srgbClr val="996633"/>
    <a:srgbClr val="800000"/>
    <a:srgbClr val="660000"/>
    <a:srgbClr val="510001"/>
    <a:srgbClr val="EAE7E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275" autoAdjust="0"/>
    <p:restoredTop sz="94674"/>
  </p:normalViewPr>
  <p:slideViewPr>
    <p:cSldViewPr snapToGrid="0" snapToObjects="1">
      <p:cViewPr varScale="1">
        <p:scale>
          <a:sx n="81" d="100"/>
          <a:sy n="81" d="100"/>
        </p:scale>
        <p:origin x="1013" y="6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ACF7115-D001-4AAB-AFAC-23062D3E324D}" type="datetimeFigureOut">
              <a:rPr lang="en-US" smtClean="0"/>
              <a:pPr/>
              <a:t>1/28/2021</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5F5FB3F-ADA0-42AF-8A22-23E751E772D8}" type="slidenum">
              <a:rPr lang="en-US" smtClean="0"/>
              <a:pPr/>
              <a:t>‹#›</a:t>
            </a:fld>
            <a:endParaRPr lang="en-US" dirty="0"/>
          </a:p>
        </p:txBody>
      </p:sp>
    </p:spTree>
    <p:extLst>
      <p:ext uri="{BB962C8B-B14F-4D97-AF65-F5344CB8AC3E}">
        <p14:creationId xmlns:p14="http://schemas.microsoft.com/office/powerpoint/2010/main" val="2248613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23CD8C-50B5-4DAD-B6BC-6928732BF919}" type="datetimeFigureOut">
              <a:rPr lang="en-US" smtClean="0"/>
              <a:pPr/>
              <a:t>1/28/2021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044208-6A49-4311-A3D4-7B09E0087F17}" type="slidenum">
              <a:rPr lang="en-US" smtClean="0"/>
              <a:pPr/>
              <a:t>‹#›</a:t>
            </a:fld>
            <a:endParaRPr lang="en-US" dirty="0"/>
          </a:p>
        </p:txBody>
      </p:sp>
    </p:spTree>
    <p:extLst>
      <p:ext uri="{BB962C8B-B14F-4D97-AF65-F5344CB8AC3E}">
        <p14:creationId xmlns:p14="http://schemas.microsoft.com/office/powerpoint/2010/main" val="1380110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044208-6A49-4311-A3D4-7B09E0087F17}" type="slidenum">
              <a:rPr lang="en-US" smtClean="0"/>
              <a:pPr/>
              <a:t>2</a:t>
            </a:fld>
            <a:endParaRPr lang="en-US" dirty="0"/>
          </a:p>
        </p:txBody>
      </p:sp>
    </p:spTree>
    <p:extLst>
      <p:ext uri="{BB962C8B-B14F-4D97-AF65-F5344CB8AC3E}">
        <p14:creationId xmlns:p14="http://schemas.microsoft.com/office/powerpoint/2010/main" val="4077711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044208-6A49-4311-A3D4-7B09E0087F17}" type="slidenum">
              <a:rPr lang="en-US" smtClean="0"/>
              <a:pPr/>
              <a:t>3</a:t>
            </a:fld>
            <a:endParaRPr lang="en-US" dirty="0"/>
          </a:p>
        </p:txBody>
      </p:sp>
    </p:spTree>
    <p:extLst>
      <p:ext uri="{BB962C8B-B14F-4D97-AF65-F5344CB8AC3E}">
        <p14:creationId xmlns:p14="http://schemas.microsoft.com/office/powerpoint/2010/main" val="4100747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042376" y="569314"/>
            <a:ext cx="7540024" cy="2040759"/>
          </a:xfrm>
        </p:spPr>
        <p:txBody>
          <a:bodyPr/>
          <a:lstStyle/>
          <a:p>
            <a:r>
              <a:rPr lang="en-US" dirty="0"/>
              <a:t>Click to edit Master </a:t>
            </a:r>
            <a:br>
              <a:rPr lang="en-US" dirty="0"/>
            </a:br>
            <a:r>
              <a:rPr lang="en-US" dirty="0"/>
              <a:t>title style</a:t>
            </a:r>
          </a:p>
        </p:txBody>
      </p:sp>
      <p:sp>
        <p:nvSpPr>
          <p:cNvPr id="3" name="Subtitle 2"/>
          <p:cNvSpPr>
            <a:spLocks noGrp="1"/>
          </p:cNvSpPr>
          <p:nvPr>
            <p:ph type="subTitle" idx="1"/>
          </p:nvPr>
        </p:nvSpPr>
        <p:spPr>
          <a:xfrm>
            <a:off x="4042378" y="2890349"/>
            <a:ext cx="7540023" cy="274845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Picture Placeholder 2"/>
          <p:cNvSpPr>
            <a:spLocks noGrp="1"/>
          </p:cNvSpPr>
          <p:nvPr>
            <p:ph type="pic" idx="14"/>
          </p:nvPr>
        </p:nvSpPr>
        <p:spPr>
          <a:xfrm>
            <a:off x="0" y="3"/>
            <a:ext cx="3678621" cy="5940101"/>
          </a:xfrm>
          <a:solidFill>
            <a:srgbClr val="54565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Tree>
    <p:extLst>
      <p:ext uri="{BB962C8B-B14F-4D97-AF65-F5344CB8AC3E}">
        <p14:creationId xmlns:p14="http://schemas.microsoft.com/office/powerpoint/2010/main" val="4222421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6" name="Picture 5" descr="bg.jpg"/>
          <p:cNvPicPr>
            <a:picLocks noChangeAspect="1"/>
          </p:cNvPicPr>
          <p:nvPr userDrawn="1"/>
        </p:nvPicPr>
        <p:blipFill>
          <a:blip r:embed="rId2" cstate="email">
            <a:alphaModFix amt="60000"/>
            <a:extLst>
              <a:ext uri="{28A0092B-C50C-407E-A947-70E740481C1C}">
                <a14:useLocalDpi xmlns:a14="http://schemas.microsoft.com/office/drawing/2010/main" val="0"/>
              </a:ext>
            </a:extLst>
          </a:blip>
          <a:stretch>
            <a:fillRect/>
          </a:stretch>
        </p:blipFill>
        <p:spPr>
          <a:xfrm>
            <a:off x="0" y="-19707"/>
            <a:ext cx="12192000" cy="6877707"/>
          </a:xfrm>
          <a:prstGeom prst="rect">
            <a:avLst/>
          </a:prstGeom>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85321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15932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686884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6" name="Picture Placeholder 2"/>
          <p:cNvSpPr>
            <a:spLocks noGrp="1"/>
          </p:cNvSpPr>
          <p:nvPr>
            <p:ph type="pic" idx="13"/>
          </p:nvPr>
        </p:nvSpPr>
        <p:spPr>
          <a:xfrm>
            <a:off x="534784" y="430146"/>
            <a:ext cx="11196305" cy="5182226"/>
          </a:xfrm>
          <a:solidFill>
            <a:srgbClr val="54565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Tree>
    <p:extLst>
      <p:ext uri="{BB962C8B-B14F-4D97-AF65-F5344CB8AC3E}">
        <p14:creationId xmlns:p14="http://schemas.microsoft.com/office/powerpoint/2010/main" val="7116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15153" y="274639"/>
            <a:ext cx="9774867" cy="1143000"/>
          </a:xfrm>
        </p:spPr>
        <p:txBody>
          <a:bodyPr/>
          <a:lstStyle/>
          <a:p>
            <a:r>
              <a:rPr lang="en-US"/>
              <a:t>Click to edit Master title style</a:t>
            </a:r>
          </a:p>
        </p:txBody>
      </p:sp>
      <p:sp>
        <p:nvSpPr>
          <p:cNvPr id="3" name="Content Placeholder 2"/>
          <p:cNvSpPr>
            <a:spLocks noGrp="1"/>
          </p:cNvSpPr>
          <p:nvPr>
            <p:ph idx="1"/>
          </p:nvPr>
        </p:nvSpPr>
        <p:spPr>
          <a:xfrm>
            <a:off x="1815153" y="1600201"/>
            <a:ext cx="9774867" cy="395072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13228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92538" y="4501931"/>
            <a:ext cx="10233751" cy="1267044"/>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1092536" y="3011380"/>
            <a:ext cx="10233752" cy="139552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8" name="Picture Placeholder 2"/>
          <p:cNvSpPr>
            <a:spLocks noGrp="1"/>
          </p:cNvSpPr>
          <p:nvPr>
            <p:ph type="pic" idx="13"/>
          </p:nvPr>
        </p:nvSpPr>
        <p:spPr>
          <a:xfrm>
            <a:off x="1092537" y="378940"/>
            <a:ext cx="10233751" cy="2417007"/>
          </a:xfrm>
          <a:solidFill>
            <a:srgbClr val="54565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Tree>
    <p:extLst>
      <p:ext uri="{BB962C8B-B14F-4D97-AF65-F5344CB8AC3E}">
        <p14:creationId xmlns:p14="http://schemas.microsoft.com/office/powerpoint/2010/main" val="4114273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60221" y="274639"/>
            <a:ext cx="9822180" cy="1143000"/>
          </a:xfrm>
        </p:spPr>
        <p:txBody>
          <a:bodyPr/>
          <a:lstStyle/>
          <a:p>
            <a:r>
              <a:rPr lang="en-US" dirty="0"/>
              <a:t>Click to edit Master title style</a:t>
            </a:r>
          </a:p>
        </p:txBody>
      </p:sp>
      <p:sp>
        <p:nvSpPr>
          <p:cNvPr id="3" name="Content Placeholder 2"/>
          <p:cNvSpPr>
            <a:spLocks noGrp="1"/>
          </p:cNvSpPr>
          <p:nvPr>
            <p:ph sz="half" idx="1"/>
          </p:nvPr>
        </p:nvSpPr>
        <p:spPr>
          <a:xfrm>
            <a:off x="1760221" y="1600204"/>
            <a:ext cx="4655820" cy="408386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614161" y="1600204"/>
            <a:ext cx="4968243" cy="408386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26254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78621" y="274640"/>
            <a:ext cx="7903779" cy="741363"/>
          </a:xfrm>
        </p:spPr>
        <p:txBody>
          <a:bodyPr>
            <a:noAutofit/>
          </a:bodyPr>
          <a:lstStyle>
            <a:lvl1pPr>
              <a:defRPr sz="3800"/>
            </a:lvl1pPr>
          </a:lstStyle>
          <a:p>
            <a:r>
              <a:rPr lang="en-US"/>
              <a:t>Click to edit Master title style</a:t>
            </a:r>
            <a:endParaRPr lang="en-US" dirty="0"/>
          </a:p>
        </p:txBody>
      </p:sp>
      <p:sp>
        <p:nvSpPr>
          <p:cNvPr id="3" name="Text Placeholder 2"/>
          <p:cNvSpPr>
            <a:spLocks noGrp="1"/>
          </p:cNvSpPr>
          <p:nvPr>
            <p:ph type="body" idx="1"/>
          </p:nvPr>
        </p:nvSpPr>
        <p:spPr>
          <a:xfrm>
            <a:off x="3678621" y="1215235"/>
            <a:ext cx="3993931"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78621" y="1854994"/>
            <a:ext cx="3993931" cy="38597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7906116" y="1215235"/>
            <a:ext cx="367628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906116" y="1854994"/>
            <a:ext cx="3676285" cy="38597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2"/>
          <p:cNvSpPr>
            <a:spLocks noGrp="1"/>
          </p:cNvSpPr>
          <p:nvPr>
            <p:ph type="pic" idx="13"/>
          </p:nvPr>
        </p:nvSpPr>
        <p:spPr>
          <a:xfrm>
            <a:off x="207024" y="274640"/>
            <a:ext cx="3269885" cy="2623723"/>
          </a:xfrm>
          <a:solidFill>
            <a:srgbClr val="54565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12" name="Picture Placeholder 2"/>
          <p:cNvSpPr>
            <a:spLocks noGrp="1"/>
          </p:cNvSpPr>
          <p:nvPr>
            <p:ph type="pic" idx="14"/>
          </p:nvPr>
        </p:nvSpPr>
        <p:spPr>
          <a:xfrm>
            <a:off x="207024" y="3116479"/>
            <a:ext cx="3269885" cy="2598308"/>
          </a:xfrm>
          <a:solidFill>
            <a:srgbClr val="54565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Tree>
    <p:extLst>
      <p:ext uri="{BB962C8B-B14F-4D97-AF65-F5344CB8AC3E}">
        <p14:creationId xmlns:p14="http://schemas.microsoft.com/office/powerpoint/2010/main" val="313644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6110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Picture Placeholder 2"/>
          <p:cNvSpPr>
            <a:spLocks noGrp="1"/>
          </p:cNvSpPr>
          <p:nvPr>
            <p:ph type="pic" idx="13"/>
          </p:nvPr>
        </p:nvSpPr>
        <p:spPr>
          <a:xfrm>
            <a:off x="288964" y="348214"/>
            <a:ext cx="5187365" cy="5233432"/>
          </a:xfrm>
          <a:solidFill>
            <a:srgbClr val="54565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7" name="Content Placeholder 2"/>
          <p:cNvSpPr>
            <a:spLocks noGrp="1"/>
          </p:cNvSpPr>
          <p:nvPr>
            <p:ph idx="1"/>
          </p:nvPr>
        </p:nvSpPr>
        <p:spPr>
          <a:xfrm>
            <a:off x="5817747" y="348217"/>
            <a:ext cx="5913340" cy="530512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116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4535" y="273052"/>
            <a:ext cx="6733740" cy="1162051"/>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7952831" y="273055"/>
            <a:ext cx="3629572" cy="53802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14535" y="1435105"/>
            <a:ext cx="6733740" cy="421823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53858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96939" y="4800601"/>
            <a:ext cx="10585463"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996939" y="402901"/>
            <a:ext cx="10585463" cy="432467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996939" y="5367341"/>
            <a:ext cx="10585463" cy="43962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04340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flipV="1">
            <a:off x="4" y="-19707"/>
            <a:ext cx="12191997" cy="5959808"/>
          </a:xfrm>
          <a:prstGeom prst="rect">
            <a:avLst/>
          </a:prstGeom>
          <a:solidFill>
            <a:srgbClr val="51000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1727200" y="274639"/>
            <a:ext cx="98552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727200" y="1600201"/>
            <a:ext cx="9855200" cy="395072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a:blip r:embed="rId15" cstate="print"/>
          <a:stretch>
            <a:fillRect/>
          </a:stretch>
        </p:blipFill>
        <p:spPr>
          <a:xfrm>
            <a:off x="4" y="-19707"/>
            <a:ext cx="1117597" cy="5974598"/>
          </a:xfrm>
          <a:prstGeom prst="rect">
            <a:avLst/>
          </a:prstGeom>
        </p:spPr>
      </p:pic>
      <p:pic>
        <p:nvPicPr>
          <p:cNvPr id="10" name="Picture 9"/>
          <p:cNvPicPr>
            <a:picLocks noChangeAspect="1"/>
          </p:cNvPicPr>
          <p:nvPr userDrawn="1"/>
        </p:nvPicPr>
        <p:blipFill>
          <a:blip r:embed="rId16"/>
          <a:stretch>
            <a:fillRect/>
          </a:stretch>
        </p:blipFill>
        <p:spPr>
          <a:xfrm>
            <a:off x="28579" y="5963488"/>
            <a:ext cx="4601799" cy="862138"/>
          </a:xfrm>
          <a:prstGeom prst="rect">
            <a:avLst/>
          </a:prstGeom>
        </p:spPr>
      </p:pic>
      <p:pic>
        <p:nvPicPr>
          <p:cNvPr id="11" name="Picture 10"/>
          <p:cNvPicPr>
            <a:picLocks noChangeAspect="1"/>
          </p:cNvPicPr>
          <p:nvPr userDrawn="1"/>
        </p:nvPicPr>
        <p:blipFill>
          <a:blip r:embed="rId17"/>
          <a:stretch>
            <a:fillRect/>
          </a:stretch>
        </p:blipFill>
        <p:spPr>
          <a:xfrm>
            <a:off x="11477626" y="6095668"/>
            <a:ext cx="451143" cy="609653"/>
          </a:xfrm>
          <a:prstGeom prst="rect">
            <a:avLst/>
          </a:prstGeom>
        </p:spPr>
      </p:pic>
    </p:spTree>
    <p:extLst>
      <p:ext uri="{BB962C8B-B14F-4D97-AF65-F5344CB8AC3E}">
        <p14:creationId xmlns:p14="http://schemas.microsoft.com/office/powerpoint/2010/main" val="307175219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4" r:id="rId8"/>
    <p:sldLayoutId id="2147483685" r:id="rId9"/>
    <p:sldLayoutId id="2147483686" r:id="rId10"/>
    <p:sldLayoutId id="2147483688" r:id="rId11"/>
    <p:sldLayoutId id="2147483689" r:id="rId12"/>
    <p:sldLayoutId id="2147483673" r:id="rId13"/>
  </p:sldLayoutIdLst>
  <p:txStyles>
    <p:titleStyle>
      <a:lvl1pPr algn="ctr" defTabSz="457200" rtl="0" eaLnBrk="1" latinLnBrk="0" hangingPunct="1">
        <a:spcBef>
          <a:spcPct val="0"/>
        </a:spcBef>
        <a:buNone/>
        <a:defRPr sz="4400" b="1" kern="1200">
          <a:solidFill>
            <a:schemeClr val="bg1"/>
          </a:solidFill>
          <a:latin typeface="+mn-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5.pn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4547" y="457201"/>
            <a:ext cx="9774867" cy="1143000"/>
          </a:xfrm>
        </p:spPr>
        <p:txBody>
          <a:bodyPr>
            <a:normAutofit/>
          </a:bodyPr>
          <a:lstStyle/>
          <a:p>
            <a:r>
              <a:rPr lang="en-US" sz="4000" dirty="0">
                <a:latin typeface="Thorndale AMT" panose="02020603050405020304" pitchFamily="18" charset="0"/>
                <a:cs typeface="Thorndale AMT" panose="02020603050405020304" pitchFamily="18" charset="0"/>
              </a:rPr>
              <a:t>Introduction</a:t>
            </a:r>
          </a:p>
        </p:txBody>
      </p:sp>
      <p:sp>
        <p:nvSpPr>
          <p:cNvPr id="3" name="Content Placeholder 2"/>
          <p:cNvSpPr>
            <a:spLocks noGrp="1"/>
          </p:cNvSpPr>
          <p:nvPr>
            <p:ph idx="1"/>
          </p:nvPr>
        </p:nvSpPr>
        <p:spPr/>
        <p:txBody>
          <a:bodyPr>
            <a:normAutofit fontScale="92500" lnSpcReduction="10000"/>
          </a:bodyPr>
          <a:lstStyle/>
          <a:p>
            <a:pPr lvl="2"/>
            <a:r>
              <a:rPr lang="en-US" sz="2800" dirty="0">
                <a:latin typeface="Calibri body"/>
                <a:cs typeface="Times New Roman" panose="02020603050405020304" pitchFamily="18" charset="0"/>
              </a:rPr>
              <a:t>Crop yield goals is a prevailing method for nitrogen recommendation</a:t>
            </a:r>
          </a:p>
          <a:p>
            <a:pPr lvl="2"/>
            <a:r>
              <a:rPr lang="en-US" sz="2800" dirty="0">
                <a:latin typeface="Calibri body"/>
                <a:cs typeface="Times New Roman" panose="02020603050405020304" pitchFamily="18" charset="0"/>
              </a:rPr>
              <a:t>Flat rate applications result in an over or under application leading to economic and environmental consequences</a:t>
            </a:r>
          </a:p>
          <a:p>
            <a:pPr lvl="2"/>
            <a:r>
              <a:rPr lang="en-US" sz="2800" dirty="0">
                <a:latin typeface="Calibri body"/>
                <a:cs typeface="Times New Roman" panose="02020603050405020304" pitchFamily="18" charset="0"/>
              </a:rPr>
              <a:t>The objective of this research was to identify the agronomic optimum nitrogen rates at different precision management levels </a:t>
            </a:r>
          </a:p>
          <a:p>
            <a:pPr lvl="2"/>
            <a:r>
              <a:rPr lang="en-US" sz="2800" dirty="0">
                <a:latin typeface="Calibri body"/>
                <a:cs typeface="Times New Roman" panose="02020603050405020304" pitchFamily="18" charset="0"/>
              </a:rPr>
              <a:t>Our hypothesis was that at each management level, location specific variations will require different N rates to reach maximum yield</a:t>
            </a:r>
          </a:p>
          <a:p>
            <a:pPr lvl="2"/>
            <a:endParaRPr lang="en-US" sz="2800" dirty="0">
              <a:latin typeface="Calibri body"/>
            </a:endParaRPr>
          </a:p>
          <a:p>
            <a:pPr lvl="2"/>
            <a:endParaRPr lang="en-US" sz="2800" dirty="0">
              <a:latin typeface="Calibri body"/>
            </a:endParaRPr>
          </a:p>
        </p:txBody>
      </p:sp>
      <p:pic>
        <p:nvPicPr>
          <p:cNvPr id="8" name="intro 2">
            <a:hlinkClick r:id="" action="ppaction://media"/>
            <a:extLst>
              <a:ext uri="{FF2B5EF4-FFF2-40B4-BE49-F238E27FC236}">
                <a16:creationId xmlns:a16="http://schemas.microsoft.com/office/drawing/2014/main" id="{CB7081DF-9C1A-44AA-AF2D-26E047BB325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199417" y="819715"/>
            <a:ext cx="487363" cy="487363"/>
          </a:xfrm>
          <a:prstGeom prst="rect">
            <a:avLst/>
          </a:prstGeom>
        </p:spPr>
      </p:pic>
    </p:spTree>
    <p:extLst>
      <p:ext uri="{BB962C8B-B14F-4D97-AF65-F5344CB8AC3E}">
        <p14:creationId xmlns:p14="http://schemas.microsoft.com/office/powerpoint/2010/main" val="510007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4987"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5154" y="274639"/>
            <a:ext cx="9774867" cy="1143000"/>
          </a:xfrm>
        </p:spPr>
        <p:txBody>
          <a:bodyPr anchor="ctr">
            <a:normAutofit/>
          </a:bodyPr>
          <a:lstStyle/>
          <a:p>
            <a:r>
              <a:rPr lang="en-US" dirty="0"/>
              <a:t>Materials &amp; Methods</a:t>
            </a:r>
          </a:p>
        </p:txBody>
      </p:sp>
      <p:sp>
        <p:nvSpPr>
          <p:cNvPr id="3" name="Content Placeholder 2"/>
          <p:cNvSpPr>
            <a:spLocks noGrp="1"/>
          </p:cNvSpPr>
          <p:nvPr>
            <p:ph idx="1"/>
          </p:nvPr>
        </p:nvSpPr>
        <p:spPr>
          <a:xfrm>
            <a:off x="1815154" y="1600203"/>
            <a:ext cx="9774867" cy="3950721"/>
          </a:xfrm>
        </p:spPr>
        <p:txBody>
          <a:bodyPr>
            <a:normAutofit/>
          </a:bodyPr>
          <a:lstStyle/>
          <a:p>
            <a:pPr>
              <a:lnSpc>
                <a:spcPct val="90000"/>
              </a:lnSpc>
            </a:pPr>
            <a:r>
              <a:rPr lang="en-US" sz="2400" dirty="0">
                <a:latin typeface="Calibri body"/>
              </a:rPr>
              <a:t>Twelve nitrogen rate treatments were replicated 4 times over 4 locations, namely Starkville, Stoneville, Verona and Brooksville, MS</a:t>
            </a:r>
          </a:p>
          <a:p>
            <a:pPr>
              <a:lnSpc>
                <a:spcPct val="90000"/>
              </a:lnSpc>
            </a:pPr>
            <a:r>
              <a:rPr lang="en-US" sz="2400" dirty="0">
                <a:latin typeface="Calibri body"/>
              </a:rPr>
              <a:t>The agronomic optimum nitrogen rate was calculated by plotting yield with applied nitrogen rates using linear, quadratic, linear plateau and quadratic plateau models using the “</a:t>
            </a:r>
            <a:r>
              <a:rPr lang="en-US" sz="2400" dirty="0" err="1">
                <a:latin typeface="Calibri body"/>
              </a:rPr>
              <a:t>Easynls</a:t>
            </a:r>
            <a:r>
              <a:rPr lang="en-US" sz="2400" dirty="0">
                <a:latin typeface="Calibri body"/>
              </a:rPr>
              <a:t> package” in R statistical software </a:t>
            </a:r>
          </a:p>
          <a:p>
            <a:pPr>
              <a:lnSpc>
                <a:spcPct val="90000"/>
              </a:lnSpc>
            </a:pPr>
            <a:r>
              <a:rPr lang="en-US" sz="2400" dirty="0">
                <a:latin typeface="Calibri body"/>
              </a:rPr>
              <a:t>Analysis of variance was completed using GLIMMIX procedure in SAS statistical software and differences among treatment means were separated using Fisher’s LSD procedure</a:t>
            </a:r>
          </a:p>
          <a:p>
            <a:pPr>
              <a:lnSpc>
                <a:spcPct val="90000"/>
              </a:lnSpc>
            </a:pPr>
            <a:endParaRPr lang="en-US" sz="2400" dirty="0">
              <a:latin typeface="Calibri body"/>
            </a:endParaRPr>
          </a:p>
        </p:txBody>
      </p:sp>
      <p:pic>
        <p:nvPicPr>
          <p:cNvPr id="7" name="mm3">
            <a:hlinkClick r:id="" action="ppaction://media"/>
            <a:extLst>
              <a:ext uri="{FF2B5EF4-FFF2-40B4-BE49-F238E27FC236}">
                <a16:creationId xmlns:a16="http://schemas.microsoft.com/office/drawing/2014/main" id="{C639858D-075B-4935-A199-14114A41F8C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419410" y="602457"/>
            <a:ext cx="487363" cy="487363"/>
          </a:xfrm>
          <a:prstGeom prst="rect">
            <a:avLst/>
          </a:prstGeom>
        </p:spPr>
      </p:pic>
    </p:spTree>
    <p:extLst>
      <p:ext uri="{BB962C8B-B14F-4D97-AF65-F5344CB8AC3E}">
        <p14:creationId xmlns:p14="http://schemas.microsoft.com/office/powerpoint/2010/main" val="237333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4543"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8878" y="0"/>
            <a:ext cx="4200563" cy="956569"/>
          </a:xfrm>
        </p:spPr>
        <p:txBody>
          <a:bodyPr>
            <a:normAutofit/>
          </a:bodyPr>
          <a:lstStyle/>
          <a:p>
            <a:r>
              <a:rPr lang="en-US" sz="4000" dirty="0">
                <a:latin typeface="Times New Roman" panose="02020603050405020304" pitchFamily="18" charset="0"/>
                <a:cs typeface="Times New Roman" panose="02020603050405020304" pitchFamily="18" charset="0"/>
              </a:rPr>
              <a:t>Results</a:t>
            </a:r>
          </a:p>
        </p:txBody>
      </p:sp>
      <p:sp>
        <p:nvSpPr>
          <p:cNvPr id="3" name="Content Placeholder 2"/>
          <p:cNvSpPr>
            <a:spLocks noGrp="1"/>
          </p:cNvSpPr>
          <p:nvPr>
            <p:ph idx="1"/>
          </p:nvPr>
        </p:nvSpPr>
        <p:spPr>
          <a:xfrm>
            <a:off x="1204735" y="1648010"/>
            <a:ext cx="4068848" cy="3571690"/>
          </a:xfrm>
        </p:spPr>
        <p:txBody>
          <a:bodyPr>
            <a:normAutofit/>
          </a:bodyPr>
          <a:lstStyle/>
          <a:p>
            <a:pPr marL="0" indent="0">
              <a:buNone/>
            </a:pPr>
            <a:r>
              <a:rPr lang="en-US" sz="2800" dirty="0">
                <a:latin typeface="Calibri body"/>
                <a:cs typeface="Times New Roman" panose="02020603050405020304" pitchFamily="18" charset="0"/>
              </a:rPr>
              <a:t>This study necessitates the use of a combination of sensing platforms, plant morphological features, and climatological data in building location specific models to make nitrogen recommendations </a:t>
            </a:r>
          </a:p>
        </p:txBody>
      </p:sp>
      <p:pic>
        <p:nvPicPr>
          <p:cNvPr id="4" name="Picture 3">
            <a:extLst>
              <a:ext uri="{FF2B5EF4-FFF2-40B4-BE49-F238E27FC236}">
                <a16:creationId xmlns:a16="http://schemas.microsoft.com/office/drawing/2014/main" id="{96EC7C18-0A7C-44B5-8817-9A7A8B44F1EF}"/>
              </a:ext>
            </a:extLst>
          </p:cNvPr>
          <p:cNvPicPr>
            <a:picLocks noChangeAspect="1"/>
          </p:cNvPicPr>
          <p:nvPr/>
        </p:nvPicPr>
        <p:blipFill>
          <a:blip r:embed="rId5"/>
          <a:stretch>
            <a:fillRect/>
          </a:stretch>
        </p:blipFill>
        <p:spPr>
          <a:xfrm>
            <a:off x="5339441" y="630711"/>
            <a:ext cx="6670516" cy="2190565"/>
          </a:xfrm>
          <a:prstGeom prst="rect">
            <a:avLst/>
          </a:prstGeom>
          <a:ln w="12700" cap="sq">
            <a:solidFill>
              <a:srgbClr val="000000"/>
            </a:solidFill>
            <a:miter lim="800000"/>
          </a:ln>
          <a:effectLst>
            <a:outerShdw blurRad="57150" dist="50800" dir="2700000" algn="tl" rotWithShape="0">
              <a:srgbClr val="000000">
                <a:alpha val="40000"/>
              </a:srgbClr>
            </a:outerShdw>
          </a:effectLst>
        </p:spPr>
      </p:pic>
      <p:pic>
        <p:nvPicPr>
          <p:cNvPr id="5" name="Picture 4">
            <a:extLst>
              <a:ext uri="{FF2B5EF4-FFF2-40B4-BE49-F238E27FC236}">
                <a16:creationId xmlns:a16="http://schemas.microsoft.com/office/drawing/2014/main" id="{E261F195-6678-450C-8CF8-0CDE708AB157}"/>
              </a:ext>
            </a:extLst>
          </p:cNvPr>
          <p:cNvPicPr>
            <a:picLocks noChangeAspect="1"/>
          </p:cNvPicPr>
          <p:nvPr/>
        </p:nvPicPr>
        <p:blipFill>
          <a:blip r:embed="rId6"/>
          <a:stretch>
            <a:fillRect/>
          </a:stretch>
        </p:blipFill>
        <p:spPr>
          <a:xfrm>
            <a:off x="5339441" y="3185683"/>
            <a:ext cx="6675120" cy="2259358"/>
          </a:xfrm>
          <a:prstGeom prst="rect">
            <a:avLst/>
          </a:prstGeom>
          <a:ln w="12700" cap="sq">
            <a:solidFill>
              <a:srgbClr val="000000"/>
            </a:solidFill>
            <a:miter lim="800000"/>
          </a:ln>
          <a:effectLst>
            <a:outerShdw blurRad="57150" dist="50800" dir="2700000" algn="tl" rotWithShape="0">
              <a:srgbClr val="000000">
                <a:alpha val="40000"/>
              </a:srgbClr>
            </a:outerShdw>
          </a:effectLst>
        </p:spPr>
      </p:pic>
      <p:sp>
        <p:nvSpPr>
          <p:cNvPr id="6" name="TextBox 5">
            <a:extLst>
              <a:ext uri="{FF2B5EF4-FFF2-40B4-BE49-F238E27FC236}">
                <a16:creationId xmlns:a16="http://schemas.microsoft.com/office/drawing/2014/main" id="{5A7A9DCC-DB8C-4E2D-AA42-BD0EFE9DEB9F}"/>
              </a:ext>
            </a:extLst>
          </p:cNvPr>
          <p:cNvSpPr txBox="1"/>
          <p:nvPr/>
        </p:nvSpPr>
        <p:spPr>
          <a:xfrm>
            <a:off x="5339440" y="2806989"/>
            <a:ext cx="6670516" cy="362182"/>
          </a:xfrm>
          <a:prstGeom prst="rect">
            <a:avLst/>
          </a:prstGeom>
          <a:solidFill>
            <a:schemeClr val="tx1"/>
          </a:solidFill>
        </p:spPr>
        <p:txBody>
          <a:bodyPr wrap="square" rtlCol="0">
            <a:noAutofit/>
          </a:bodyPr>
          <a:lstStyle/>
          <a:p>
            <a:r>
              <a:rPr lang="en-US" sz="800" dirty="0">
                <a:solidFill>
                  <a:schemeClr val="bg1"/>
                </a:solidFill>
                <a:latin typeface="Times New Roman" panose="02020603050405020304" pitchFamily="18" charset="0"/>
                <a:cs typeface="Times New Roman" panose="02020603050405020304" pitchFamily="18" charset="0"/>
              </a:rPr>
              <a:t>Figure 1. The effect of total N application rate on grain yield  in Starkville (A), Stoneville (B), Brooksville (C), and Verona (D), MS. The horizontal blue dotted line represents environmental mean at each location. Columns with the same letters were not significantly different, LSD P &lt; 0.05.         </a:t>
            </a:r>
          </a:p>
        </p:txBody>
      </p:sp>
      <p:sp>
        <p:nvSpPr>
          <p:cNvPr id="7" name="TextBox 6">
            <a:extLst>
              <a:ext uri="{FF2B5EF4-FFF2-40B4-BE49-F238E27FC236}">
                <a16:creationId xmlns:a16="http://schemas.microsoft.com/office/drawing/2014/main" id="{B95EBD76-626F-4E37-8837-02460C51FF2E}"/>
              </a:ext>
            </a:extLst>
          </p:cNvPr>
          <p:cNvSpPr txBox="1"/>
          <p:nvPr/>
        </p:nvSpPr>
        <p:spPr>
          <a:xfrm>
            <a:off x="5334836" y="5465281"/>
            <a:ext cx="6675120" cy="472035"/>
          </a:xfrm>
          <a:prstGeom prst="rect">
            <a:avLst/>
          </a:prstGeom>
          <a:solidFill>
            <a:schemeClr val="tx1"/>
          </a:solidFill>
        </p:spPr>
        <p:txBody>
          <a:bodyPr wrap="square" rtlCol="0">
            <a:noAutofit/>
          </a:bodyPr>
          <a:lstStyle/>
          <a:p>
            <a:r>
              <a:rPr lang="en-US" sz="800" dirty="0">
                <a:solidFill>
                  <a:schemeClr val="bg1"/>
                </a:solidFill>
                <a:latin typeface="Times New Roman" panose="02020603050405020304" pitchFamily="18" charset="0"/>
                <a:cs typeface="Times New Roman" panose="02020603050405020304" pitchFamily="18" charset="0"/>
              </a:rPr>
              <a:t>Figure 2. The effect of total N application rate on grain yield. All data combined (A), Starkville (B), Stoneville (C), Brooksville (D), and Verona (E), MS. The coefficient of determination (R</a:t>
            </a:r>
            <a:r>
              <a:rPr lang="en-US" sz="800" baseline="30000" dirty="0">
                <a:solidFill>
                  <a:schemeClr val="bg1"/>
                </a:solidFill>
                <a:latin typeface="Times New Roman" panose="02020603050405020304" pitchFamily="18" charset="0"/>
                <a:cs typeface="Times New Roman" panose="02020603050405020304" pitchFamily="18" charset="0"/>
              </a:rPr>
              <a:t>2</a:t>
            </a:r>
            <a:r>
              <a:rPr lang="en-US" sz="800" dirty="0">
                <a:solidFill>
                  <a:schemeClr val="bg1"/>
                </a:solidFill>
                <a:latin typeface="Times New Roman" panose="02020603050405020304" pitchFamily="18" charset="0"/>
                <a:cs typeface="Times New Roman" panose="02020603050405020304" pitchFamily="18" charset="0"/>
              </a:rPr>
              <a:t>) with * and ** indicating P &lt; 0.05 and 0.01 respectively. The vertical blue dotted line represents agronomic optimum nitrogen rate (AONR) at which the maximum yield was obtained.       </a:t>
            </a:r>
          </a:p>
        </p:txBody>
      </p:sp>
      <p:pic>
        <p:nvPicPr>
          <p:cNvPr id="10" name="r2">
            <a:hlinkClick r:id="" action="ppaction://media"/>
            <a:extLst>
              <a:ext uri="{FF2B5EF4-FFF2-40B4-BE49-F238E27FC236}">
                <a16:creationId xmlns:a16="http://schemas.microsoft.com/office/drawing/2014/main" id="{C42F558C-DC41-4DA2-B2D2-849E3CEF9DD8}"/>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892268" y="234602"/>
            <a:ext cx="487363" cy="487363"/>
          </a:xfrm>
          <a:prstGeom prst="rect">
            <a:avLst/>
          </a:prstGeom>
        </p:spPr>
      </p:pic>
    </p:spTree>
    <p:extLst>
      <p:ext uri="{BB962C8B-B14F-4D97-AF65-F5344CB8AC3E}">
        <p14:creationId xmlns:p14="http://schemas.microsoft.com/office/powerpoint/2010/main" val="3776415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2073"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theme/theme1.xml><?xml version="1.0" encoding="utf-8"?>
<a:theme xmlns:a="http://schemas.openxmlformats.org/drawingml/2006/main" name="MSU_Maroon&amp;Grey">
  <a:themeElements>
    <a:clrScheme name="Custom 1">
      <a:dk1>
        <a:sysClr val="windowText" lastClr="000000"/>
      </a:dk1>
      <a:lt1>
        <a:sysClr val="window" lastClr="FFFFFF"/>
      </a:lt1>
      <a:dk2>
        <a:srgbClr val="5E091A"/>
      </a:dk2>
      <a:lt2>
        <a:srgbClr val="E2E4DB"/>
      </a:lt2>
      <a:accent1>
        <a:srgbClr val="5E091A"/>
      </a:accent1>
      <a:accent2>
        <a:srgbClr val="410611"/>
      </a:accent2>
      <a:accent3>
        <a:srgbClr val="545651"/>
      </a:accent3>
      <a:accent4>
        <a:srgbClr val="848780"/>
      </a:accent4>
      <a:accent5>
        <a:srgbClr val="B9BDB3"/>
      </a:accent5>
      <a:accent6>
        <a:srgbClr val="890C25"/>
      </a:accent6>
      <a:hlink>
        <a:srgbClr val="890C25"/>
      </a:hlink>
      <a:folHlink>
        <a:srgbClr val="890C25"/>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TotalTime>
  <Words>319</Words>
  <Application>Microsoft Office PowerPoint</Application>
  <PresentationFormat>Widescreen</PresentationFormat>
  <Paragraphs>15</Paragraphs>
  <Slides>3</Slides>
  <Notes>2</Notes>
  <HiddenSlides>0</HiddenSlides>
  <MMClips>3</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Arial</vt:lpstr>
      <vt:lpstr>Calibri</vt:lpstr>
      <vt:lpstr>Calibri body</vt:lpstr>
      <vt:lpstr>Palatino Linotype</vt:lpstr>
      <vt:lpstr>Thorndale AMT</vt:lpstr>
      <vt:lpstr>Times New Roman</vt:lpstr>
      <vt:lpstr>MSU_Maroon&amp;Grey</vt:lpstr>
      <vt:lpstr>Introduction</vt:lpstr>
      <vt:lpstr>Materials &amp; Methods</vt:lpstr>
      <vt:lpstr>Results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Dhillon, Jagman</dc:creator>
  <cp:lastModifiedBy>Oglesby, Camden</cp:lastModifiedBy>
  <cp:revision>15</cp:revision>
  <dcterms:created xsi:type="dcterms:W3CDTF">2021-01-28T16:03:23Z</dcterms:created>
  <dcterms:modified xsi:type="dcterms:W3CDTF">2021-01-29T02:14:52Z</dcterms:modified>
</cp:coreProperties>
</file>