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D7ED"/>
    <a:srgbClr val="0FCDE1"/>
    <a:srgbClr val="1AC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8753-91C8-4A0D-9F71-E481CECFA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95B9F-B12E-4CA5-8A38-F072C855A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35B05-E701-4755-A412-A42FA940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4FB-2C2F-4C5E-9559-6B14416F03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927D5-CB93-442A-B023-54E2E10B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DF740-540B-46CC-9EB6-E4C03B8F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9C9C-35AB-46A0-9421-5FB72826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3EB57-B6B0-450A-9DD0-4D5F0D16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7AE65-2C47-41AB-B8C3-BCDE9B1AB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335B7-0F71-43BB-AC3B-09A48E98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4FB-2C2F-4C5E-9559-6B14416F03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B3478-EEDC-4883-BBF1-E6C8D210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197E0-C391-4E15-8A23-6FDB5EA0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9C9C-35AB-46A0-9421-5FB72826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1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337DAF-B585-474C-BF0C-9710D5E23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EC57C-121A-4824-9616-4B5A765F9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CD91B-EE9F-4FA7-9655-8F73E4DB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4FB-2C2F-4C5E-9559-6B14416F03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F7590-694F-4D40-8215-7773CD3D0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54A22-0094-4F60-80B7-02DA51DF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9C9C-35AB-46A0-9421-5FB72826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6B4B-6E6F-48E7-A147-5FB9A27A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EAC77-2264-48E0-9DDC-F7626F98C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A221A-C0A5-4006-89F8-82FC74201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4FB-2C2F-4C5E-9559-6B14416F03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BE82B-DADC-4422-8C88-F5E48262E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EB94E-AEF2-407B-B0A5-5C5F5F31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9C9C-35AB-46A0-9421-5FB72826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3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0F74-41F4-48E1-9380-BCD39714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02FBE-A2CE-4C76-8D17-6DF678930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20C53-A002-479B-9D16-794826435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4FB-2C2F-4C5E-9559-6B14416F03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12D07-17AC-4304-9257-0088A86E1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B7B46-02F8-4818-BA5E-74C5FDC9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9C9C-35AB-46A0-9421-5FB72826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E276-2367-419A-BC6B-121BDB73D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0554-4505-4A5E-9CD1-FD204C794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59AE5-BA09-4D85-BC4F-A232B0392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42B6C-D24C-4EB4-9BB1-750765E2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4FB-2C2F-4C5E-9559-6B14416F03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F0B87-FE4C-41A2-9475-DC751D4C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D7DC4-C77F-4CBB-843A-F0DF5BA4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9C9C-35AB-46A0-9421-5FB72826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2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1EF3-DB5B-42EC-9E23-CF7F70F0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F276E-ACEB-4069-9836-99D5CE913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74B2B-8BDD-45EF-B4EC-95C38C495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C0355-7DF6-46D9-B1C0-5F0E1D23B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81B1F-A455-462C-A922-07A1B6B9E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AE861-2FCE-4356-AC38-15EB8E2D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4FB-2C2F-4C5E-9559-6B14416F03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47E4D-4678-4216-8625-199A5308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FF727-48CE-495A-A65A-1EDE40B2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9C9C-35AB-46A0-9421-5FB72826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CAE5-9149-4C03-8B81-A7F28921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43AA0-CD38-42C9-913D-81CF9EB5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4FB-2C2F-4C5E-9559-6B14416F03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EC1F5-64F1-4553-BE7B-C75393E3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25F17-5913-446C-B35A-CFD12C6C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9C9C-35AB-46A0-9421-5FB72826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3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F684D-7407-4C7D-AF1E-D518FFD2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4FB-2C2F-4C5E-9559-6B14416F03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A9651-75F7-499B-83DE-E1146EE41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477B4-B57A-4FCD-8549-D282C1C0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9C9C-35AB-46A0-9421-5FB72826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8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137E3-3435-4418-96D0-D78337CA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4BEBB-3992-4B83-B8DB-3702D56D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54AAA-8B33-484E-B055-8C242D22F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E2FF8-80FE-450B-942D-A16DDE56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4FB-2C2F-4C5E-9559-6B14416F03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02A34-621E-453C-B300-9D35E956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0E36A-F641-45B4-B35C-A56391E0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9C9C-35AB-46A0-9421-5FB72826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82B8-ECCE-452A-9AF1-C3A2EBC03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DABAF-FEEC-483B-85BC-584632F85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D1514-A8AC-4975-AD14-5D78E1913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988EC-8850-4196-9B70-E15B51AC1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34FB-2C2F-4C5E-9559-6B14416F03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6FB0A-97E8-4753-A786-D02B8275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50170-D968-4760-BD90-DC33260D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9C9C-35AB-46A0-9421-5FB72826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77A00-980A-41D8-BF43-265E8E5E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B9D08-067E-4CEF-A203-7402658F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16E08-442A-4DB2-8659-83F03E6B4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F34FB-2C2F-4C5E-9559-6B14416F0357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4F582-CB1E-4D6B-BB67-19FA63922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856D-A419-44FF-B6CD-B4F3859B5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69C9C-35AB-46A0-9421-5FB728264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6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BAD36E-7098-459F-A8A8-C791F41D9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3846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4DFE35-791A-4A8E-BF71-C326F8BB332D}"/>
              </a:ext>
            </a:extLst>
          </p:cNvPr>
          <p:cNvSpPr txBox="1"/>
          <p:nvPr/>
        </p:nvSpPr>
        <p:spPr>
          <a:xfrm>
            <a:off x="581891" y="2096447"/>
            <a:ext cx="11272058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Physical injury of crops can occur from different sources: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Hail storm damage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Animal feeding </a:t>
            </a:r>
          </a:p>
          <a:p>
            <a:pPr marL="742950" marR="0" lvl="1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Movement of animals or equipment through the field</a:t>
            </a:r>
          </a:p>
          <a:p>
            <a:pPr marL="0" marR="0" lvl="1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Understanding this injury aids management decisions after it occurs.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Evaluating recovery compared to non-injured plants will help growers and insurance adjusters decide how to manage crop after injury.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1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	Objective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Will physical injury to vegetation impact peanut production?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2BD7B0-F16D-45EA-95CD-0CDAA0B5FB8A}"/>
              </a:ext>
            </a:extLst>
          </p:cNvPr>
          <p:cNvSpPr/>
          <p:nvPr/>
        </p:nvSpPr>
        <p:spPr>
          <a:xfrm>
            <a:off x="1" y="1384664"/>
            <a:ext cx="12191998" cy="528357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B9B9CF-2E34-48F6-871F-EFD393458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1549" y="10022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3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8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1F941E-2121-428F-A788-6F09FA193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384663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51614863-A89E-40C5-983D-AAB924751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40" y="2026998"/>
            <a:ext cx="11980218" cy="21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0287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Injury treatments applied using gas powered weed trimmer (Figures 1 and 2).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Injury treatments applied at four times in the season at three intensities: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30, 60, 90, and 120 Days After Planting (DAP)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</a:rPr>
              <a:t>33, 66, and 99% injury levels (Figure 3)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endParaRPr lang="en-US" altLang="en-US" sz="105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Unharvested pods collected by sifting through the inversion zone to scavenge remaining pods left in the soil after digging.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100" dirty="0"/>
          </a:p>
          <a:p>
            <a:pPr marL="0" indent="0"/>
            <a:endParaRPr lang="en-US" altLang="en-US" sz="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NDVI measured using a Crop Circle Active Light Sensor (Holland Scientific).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9DE7C06A-B5DB-4AE2-AFBC-585B3A7F2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81" y="6496147"/>
            <a:ext cx="39453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Figure 1.</a:t>
            </a:r>
            <a:r>
              <a:rPr lang="en-US" altLang="en-US" sz="1200" dirty="0"/>
              <a:t> Injured peanut plant after treatment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95980" y="4264330"/>
            <a:ext cx="2493838" cy="2548342"/>
            <a:chOff x="4271780" y="4264330"/>
            <a:chExt cx="2493838" cy="2548342"/>
          </a:xfrm>
        </p:grpSpPr>
        <p:pic>
          <p:nvPicPr>
            <p:cNvPr id="9" name="Picture 14">
              <a:extLst>
                <a:ext uri="{FF2B5EF4-FFF2-40B4-BE49-F238E27FC236}">
                  <a16:creationId xmlns:a16="http://schemas.microsoft.com/office/drawing/2014/main" id="{13468970-BFD4-43B5-826B-CEBD556DE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780" y="4264330"/>
              <a:ext cx="2493838" cy="224107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162E8164-2F56-4F83-98E5-70E297D57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780" y="6535673"/>
              <a:ext cx="24938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Figure 2.</a:t>
              </a:r>
              <a:r>
                <a:rPr lang="en-US" altLang="en-US" sz="1200" dirty="0"/>
                <a:t> Injury simulation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B9819C-FCF3-4707-9031-2CD213D26B64}"/>
              </a:ext>
            </a:extLst>
          </p:cNvPr>
          <p:cNvGrpSpPr/>
          <p:nvPr/>
        </p:nvGrpSpPr>
        <p:grpSpPr>
          <a:xfrm>
            <a:off x="7563933" y="3905430"/>
            <a:ext cx="4481910" cy="2883165"/>
            <a:chOff x="9978632" y="9272999"/>
            <a:chExt cx="7153276" cy="4650180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3D378B65-10C7-4DD2-8E10-88A873806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8632" y="9272999"/>
              <a:ext cx="7153275" cy="41290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id="{85261383-E32A-461D-BB75-0CC9E37C2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78634" y="13487816"/>
              <a:ext cx="7153274" cy="43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Figure 3.</a:t>
              </a:r>
              <a:r>
                <a:rPr lang="en-US" altLang="en-US" sz="1200" dirty="0"/>
                <a:t> Calibration rows, injury levels at 30 DAP 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BE32EB3F-4C26-4EC9-BE7E-758ECB2480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52997" y="12906011"/>
              <a:ext cx="837462" cy="4467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None</a:t>
              </a:r>
            </a:p>
          </p:txBody>
        </p: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9442278E-A6BA-4845-A266-32A160615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92733" y="12906016"/>
              <a:ext cx="813843" cy="4467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66%</a:t>
              </a:r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DC621393-8041-48FD-A916-2B36D9141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27581" y="12906014"/>
              <a:ext cx="813843" cy="4467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33%</a:t>
              </a:r>
            </a:p>
          </p:txBody>
        </p:sp>
        <p:sp>
          <p:nvSpPr>
            <p:cNvPr id="16" name="TextBox 28">
              <a:extLst>
                <a:ext uri="{FF2B5EF4-FFF2-40B4-BE49-F238E27FC236}">
                  <a16:creationId xmlns:a16="http://schemas.microsoft.com/office/drawing/2014/main" id="{F7CE5AEA-3B83-4B3B-84E7-5BA3CCC9C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0059" y="12906011"/>
              <a:ext cx="813844" cy="4467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99%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AA0E6-0E30-4D6A-9617-760D7DA76FC8}"/>
              </a:ext>
            </a:extLst>
          </p:cNvPr>
          <p:cNvSpPr/>
          <p:nvPr/>
        </p:nvSpPr>
        <p:spPr>
          <a:xfrm>
            <a:off x="0" y="1384664"/>
            <a:ext cx="12192000" cy="528357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Materials and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656F96-B3BB-4906-9CAB-916394085F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740" y="4393648"/>
            <a:ext cx="3945375" cy="211176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EF47963-18E2-44C7-A6B4-9E56BB743658}"/>
              </a:ext>
            </a:extLst>
          </p:cNvPr>
          <p:cNvSpPr/>
          <p:nvPr/>
        </p:nvSpPr>
        <p:spPr>
          <a:xfrm rot="1092029">
            <a:off x="1770653" y="4817498"/>
            <a:ext cx="475580" cy="1046285"/>
          </a:xfrm>
          <a:prstGeom prst="ellipse">
            <a:avLst/>
          </a:prstGeom>
          <a:noFill/>
          <a:ln w="28575">
            <a:solidFill>
              <a:srgbClr val="03D7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70E7F1-EDBF-4AC3-A7D4-8D68D94D4AB9}"/>
              </a:ext>
            </a:extLst>
          </p:cNvPr>
          <p:cNvSpPr/>
          <p:nvPr/>
        </p:nvSpPr>
        <p:spPr>
          <a:xfrm rot="3245417">
            <a:off x="2324917" y="5067217"/>
            <a:ext cx="529803" cy="105194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60F045-BC56-4B32-BEE3-07CFF5A5E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52074" y="14064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5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0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EEEF7A-B1A8-4CA1-BFB2-223B0B0C3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3846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DACC91-AC24-4D28-A3E7-8E2BC18B749C}"/>
              </a:ext>
            </a:extLst>
          </p:cNvPr>
          <p:cNvSpPr/>
          <p:nvPr/>
        </p:nvSpPr>
        <p:spPr>
          <a:xfrm>
            <a:off x="0" y="1243342"/>
            <a:ext cx="12192000" cy="373347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FAD5C-CE76-49E8-80D6-9E75A11558A7}"/>
              </a:ext>
            </a:extLst>
          </p:cNvPr>
          <p:cNvSpPr txBox="1"/>
          <p:nvPr/>
        </p:nvSpPr>
        <p:spPr>
          <a:xfrm>
            <a:off x="66503" y="3805369"/>
            <a:ext cx="393115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Yield  (Figure 4)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Yield reduced with increasing intensity for any given treatment date.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Continued management after 99% intensity not recommended regardless of timing.</a:t>
            </a:r>
          </a:p>
          <a:p>
            <a:pPr marL="571500" marR="0" lvl="0" indent="-5715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Economic analysis needed to determine breakeven for other timings and intensity levels.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F4E78-ADBE-4607-9E26-CB46D53B8207}"/>
              </a:ext>
            </a:extLst>
          </p:cNvPr>
          <p:cNvSpPr txBox="1"/>
          <p:nvPr/>
        </p:nvSpPr>
        <p:spPr>
          <a:xfrm>
            <a:off x="4087285" y="3813682"/>
            <a:ext cx="4011155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Unharvested Pods (Figure 5)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Unharvested pods greatest at 120 DAP with 66% and 99% injury.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Injury at 66 or 99% intensity may salvage yield potential with fewer losses if harvested immediately since no opportunity for recovery. </a:t>
            </a:r>
          </a:p>
          <a:p>
            <a:pPr marL="685800" marR="0" lvl="0" indent="-6858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432FB-4C4E-46D1-9509-F84EFDC6159D}"/>
              </a:ext>
            </a:extLst>
          </p:cNvPr>
          <p:cNvSpPr txBox="1"/>
          <p:nvPr/>
        </p:nvSpPr>
        <p:spPr>
          <a:xfrm>
            <a:off x="8188073" y="3805369"/>
            <a:ext cx="395127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NDVI (Figure 6)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NDVI values recovered for 33% and 66% injury levels at 30 and 60 DAP.</a:t>
            </a:r>
          </a:p>
          <a:p>
            <a:pPr marL="685800" marR="0" lvl="0" indent="-6858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Greatest opportunity for vegetative recovery at 60 DAP timing across all intensities.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Canopy recovery reduced when injury occurred at 90 or 120 DAP.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DF3304-FA19-4898-9298-3AEB2A3F808D}"/>
              </a:ext>
            </a:extLst>
          </p:cNvPr>
          <p:cNvSpPr/>
          <p:nvPr/>
        </p:nvSpPr>
        <p:spPr>
          <a:xfrm>
            <a:off x="0" y="5685905"/>
            <a:ext cx="12183687" cy="420467"/>
          </a:xfrm>
          <a:prstGeom prst="rect">
            <a:avLst/>
          </a:prstGeom>
          <a:solidFill>
            <a:srgbClr val="C00000"/>
          </a:solidFill>
          <a:ln w="635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D4219-91A4-4D09-987F-3EFC8E5FEB63}"/>
              </a:ext>
            </a:extLst>
          </p:cNvPr>
          <p:cNvSpPr txBox="1"/>
          <p:nvPr/>
        </p:nvSpPr>
        <p:spPr>
          <a:xfrm>
            <a:off x="482138" y="6114685"/>
            <a:ext cx="116572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Physical injury to peanut canopy had a negative influence on yield.</a:t>
            </a:r>
          </a:p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Plants can recover from less severe damage early in season but unable to recover from severe damage late in season</a:t>
            </a:r>
            <a:r>
              <a:rPr lang="en-US" kern="0" dirty="0">
                <a:solidFill>
                  <a:prstClr val="black"/>
                </a:solidFill>
              </a:rPr>
              <a:t>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F5EC2F9-1474-47FF-93EF-E3ED6FD8F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42" y="1717608"/>
            <a:ext cx="4039948" cy="207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1909EDC0-53DF-4993-AFD0-F958D493F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" y="1717608"/>
            <a:ext cx="4039948" cy="207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8D7739AF-7D58-4DC1-AD6F-AA36F1CA11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738" y="1717608"/>
            <a:ext cx="4039948" cy="207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F22EFB-00DB-4CA8-ACD1-ED4B8C1405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02561" y="527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1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C6CE317957FD4DA3238D34E79402B8" ma:contentTypeVersion="15" ma:contentTypeDescription="Create a new document." ma:contentTypeScope="" ma:versionID="661c1ba8f60387e382c5b7dbc10e75fc">
  <xsd:schema xmlns:xsd="http://www.w3.org/2001/XMLSchema" xmlns:xs="http://www.w3.org/2001/XMLSchema" xmlns:p="http://schemas.microsoft.com/office/2006/metadata/properties" xmlns:ns1="http://schemas.microsoft.com/sharepoint/v3" xmlns:ns3="68c1519c-c39e-4809-b20c-789cf222ebba" xmlns:ns4="6f40d79a-563a-41a4-a883-15a24e9dc174" targetNamespace="http://schemas.microsoft.com/office/2006/metadata/properties" ma:root="true" ma:fieldsID="eb56d37c4ddc0f3e3ba88410ce062204" ns1:_="" ns3:_="" ns4:_="">
    <xsd:import namespace="http://schemas.microsoft.com/sharepoint/v3"/>
    <xsd:import namespace="68c1519c-c39e-4809-b20c-789cf222ebba"/>
    <xsd:import namespace="6f40d79a-563a-41a4-a883-15a24e9dc1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1519c-c39e-4809-b20c-789cf222e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0d79a-563a-41a4-a883-15a24e9dc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CD62EA-24F9-4F05-B966-A0CECCD7CA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c1519c-c39e-4809-b20c-789cf222ebba"/>
    <ds:schemaRef ds:uri="6f40d79a-563a-41a4-a883-15a24e9dc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BA4C50-F823-4EC6-B68E-F843EBFFEF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093D8B-0B57-43EA-AD54-15D832300DA5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68c1519c-c39e-4809-b20c-789cf222ebba"/>
    <ds:schemaRef ds:uri="http://purl.org/dc/dcmitype/"/>
    <ds:schemaRef ds:uri="http://schemas.openxmlformats.org/package/2006/metadata/core-properties"/>
    <ds:schemaRef ds:uri="6f40d79a-563a-41a4-a883-15a24e9dc174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353</Words>
  <Application>Microsoft Office PowerPoint</Application>
  <PresentationFormat>Widescreen</PresentationFormat>
  <Paragraphs>48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hayden godwin</dc:creator>
  <cp:lastModifiedBy>hayden godwin</cp:lastModifiedBy>
  <cp:revision>30</cp:revision>
  <dcterms:created xsi:type="dcterms:W3CDTF">2021-01-27T21:10:39Z</dcterms:created>
  <dcterms:modified xsi:type="dcterms:W3CDTF">2021-01-29T02:23:35Z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0x01010034C6CE317957FD4DA3238D34E79402B8</vt:lpwstr>
  </property>
</Properties>
</file>