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8" r:id="rId2"/>
    <p:sldId id="266" r:id="rId3"/>
    <p:sldId id="267"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4" userDrawn="1">
          <p15:clr>
            <a:srgbClr val="A4A3A4"/>
          </p15:clr>
        </p15:guide>
        <p15:guide id="2" pos="15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rtis B. Adams" initials="CBA" lastIdx="16" clrIdx="0">
    <p:extLst>
      <p:ext uri="{19B8F6BF-5375-455C-9EA6-DF929625EA0E}">
        <p15:presenceInfo xmlns:p15="http://schemas.microsoft.com/office/powerpoint/2012/main" userId="S::curtis.adams@agnet.tamu.edu::8d50554a-db65-48d9-82b3-5700edee87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4444"/>
    <a:srgbClr val="7F4443"/>
    <a:srgbClr val="89A3DC"/>
    <a:srgbClr val="FFD5D5"/>
    <a:srgbClr val="FFABAB"/>
    <a:srgbClr val="500000"/>
    <a:srgbClr val="FF9494"/>
    <a:srgbClr val="BCB9B9"/>
    <a:srgbClr val="C4D1EE"/>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A17AEE-CDEF-4077-A7B0-D453F2B7EC92}" v="1" dt="2021-01-26T19:28:50.0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1" autoAdjust="0"/>
    <p:restoredTop sz="95952" autoAdjust="0"/>
  </p:normalViewPr>
  <p:slideViewPr>
    <p:cSldViewPr snapToGrid="0" snapToObjects="1">
      <p:cViewPr varScale="1">
        <p:scale>
          <a:sx n="110" d="100"/>
          <a:sy n="110" d="100"/>
        </p:scale>
        <p:origin x="1332" y="108"/>
      </p:cViewPr>
      <p:guideLst>
        <p:guide orient="horz" pos="2784"/>
        <p:guide pos="1512"/>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an K. Shrestha" userId="f959f467-75d9-435c-a18f-f7f728972f9a" providerId="ADAL" clId="{F4A17AEE-CDEF-4077-A7B0-D453F2B7EC92}"/>
    <pc:docChg chg="undo custSel modSld">
      <pc:chgData name="Rajan K. Shrestha" userId="f959f467-75d9-435c-a18f-f7f728972f9a" providerId="ADAL" clId="{F4A17AEE-CDEF-4077-A7B0-D453F2B7EC92}" dt="2021-01-26T14:42:38.559" v="44" actId="20577"/>
      <pc:docMkLst>
        <pc:docMk/>
      </pc:docMkLst>
      <pc:sldChg chg="modSp mod">
        <pc:chgData name="Rajan K. Shrestha" userId="f959f467-75d9-435c-a18f-f7f728972f9a" providerId="ADAL" clId="{F4A17AEE-CDEF-4077-A7B0-D453F2B7EC92}" dt="2021-01-26T14:42:38.559" v="44" actId="20577"/>
        <pc:sldMkLst>
          <pc:docMk/>
          <pc:sldMk cId="152060665" sldId="258"/>
        </pc:sldMkLst>
        <pc:spChg chg="mod">
          <ac:chgData name="Rajan K. Shrestha" userId="f959f467-75d9-435c-a18f-f7f728972f9a" providerId="ADAL" clId="{F4A17AEE-CDEF-4077-A7B0-D453F2B7EC92}" dt="2021-01-26T14:42:38.559" v="44" actId="20577"/>
          <ac:spMkLst>
            <pc:docMk/>
            <pc:sldMk cId="152060665" sldId="258"/>
            <ac:spMk id="2" creationId="{00000000-0000-0000-0000-000000000000}"/>
          </ac:spMkLst>
        </pc:spChg>
        <pc:spChg chg="mod">
          <ac:chgData name="Rajan K. Shrestha" userId="f959f467-75d9-435c-a18f-f7f728972f9a" providerId="ADAL" clId="{F4A17AEE-CDEF-4077-A7B0-D453F2B7EC92}" dt="2021-01-26T14:42:17.508" v="42" actId="1035"/>
          <ac:spMkLst>
            <pc:docMk/>
            <pc:sldMk cId="152060665" sldId="25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AB0603-6A7C-4306-A251-48E85212FC60}" type="datetimeFigureOut">
              <a:rPr lang="en-US" smtClean="0"/>
              <a:t>1/26/2021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AA04EB-7962-4C81-B132-8D616921FE44}" type="slidenum">
              <a:rPr lang="en-US" smtClean="0"/>
              <a:t>‹#›</a:t>
            </a:fld>
            <a:endParaRPr lang="en-US" dirty="0"/>
          </a:p>
        </p:txBody>
      </p:sp>
    </p:spTree>
    <p:extLst>
      <p:ext uri="{BB962C8B-B14F-4D97-AF65-F5344CB8AC3E}">
        <p14:creationId xmlns:p14="http://schemas.microsoft.com/office/powerpoint/2010/main" val="624613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AA04EB-7962-4C81-B132-8D616921FE44}" type="slidenum">
              <a:rPr lang="en-US" smtClean="0"/>
              <a:t>1</a:t>
            </a:fld>
            <a:endParaRPr lang="en-US" dirty="0"/>
          </a:p>
        </p:txBody>
      </p:sp>
    </p:spTree>
    <p:extLst>
      <p:ext uri="{BB962C8B-B14F-4D97-AF65-F5344CB8AC3E}">
        <p14:creationId xmlns:p14="http://schemas.microsoft.com/office/powerpoint/2010/main" val="415952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AA04EB-7962-4C81-B132-8D616921FE44}" type="slidenum">
              <a:rPr lang="en-US" smtClean="0"/>
              <a:t>2</a:t>
            </a:fld>
            <a:endParaRPr lang="en-US" dirty="0"/>
          </a:p>
        </p:txBody>
      </p:sp>
    </p:spTree>
    <p:extLst>
      <p:ext uri="{BB962C8B-B14F-4D97-AF65-F5344CB8AC3E}">
        <p14:creationId xmlns:p14="http://schemas.microsoft.com/office/powerpoint/2010/main" val="1834760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AA04EB-7962-4C81-B132-8D616921FE44}" type="slidenum">
              <a:rPr lang="en-US" smtClean="0"/>
              <a:t>3</a:t>
            </a:fld>
            <a:endParaRPr lang="en-US" dirty="0"/>
          </a:p>
        </p:txBody>
      </p:sp>
    </p:spTree>
    <p:extLst>
      <p:ext uri="{BB962C8B-B14F-4D97-AF65-F5344CB8AC3E}">
        <p14:creationId xmlns:p14="http://schemas.microsoft.com/office/powerpoint/2010/main" val="1084221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b="1">
                <a:solidFill>
                  <a:schemeClr val="bg1"/>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954157"/>
          </a:xfrm>
        </p:spPr>
        <p:txBody>
          <a:bodyPr/>
          <a:lstStyle>
            <a:lvl1pPr marL="0" indent="0" algn="ctr">
              <a:buNone/>
              <a:defRPr i="1">
                <a:solidFill>
                  <a:schemeClr val="bg1"/>
                </a:solidFill>
                <a:latin typeface="Georgia" charset="0"/>
                <a:ea typeface="Georgia" charset="0"/>
                <a:cs typeface="Georgi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8672867-4B84-3044-819A-BDD5809F0F3B}" type="datetimeFigureOut">
              <a:rPr lang="en-US" smtClean="0"/>
              <a:pPr/>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310612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672867-4B84-3044-819A-BDD5809F0F3B}" type="datetimeFigureOut">
              <a:rPr lang="en-US" smtClean="0"/>
              <a:pPr/>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29663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8672867-4B84-3044-819A-BDD5809F0F3B}" type="datetimeFigureOut">
              <a:rPr lang="en-US" smtClean="0"/>
              <a:pPr/>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2460367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3090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3090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672867-4B84-3044-819A-BDD5809F0F3B}" type="datetimeFigureOut">
              <a:rPr lang="en-US" smtClean="0"/>
              <a:pPr/>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408771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7270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7270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672867-4B84-3044-819A-BDD5809F0F3B}" type="datetimeFigureOut">
              <a:rPr lang="en-US" smtClean="0"/>
              <a:pPr/>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201637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672867-4B84-3044-819A-BDD5809F0F3B}" type="datetimeFigureOut">
              <a:rPr lang="en-US" smtClean="0"/>
              <a:pPr/>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1790573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72867-4B84-3044-819A-BDD5809F0F3B}" type="datetimeFigureOut">
              <a:rPr lang="en-US" smtClean="0"/>
              <a:pPr/>
              <a:t>1/26/2021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226406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6288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4667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72867-4B84-3044-819A-BDD5809F0F3B}" type="datetimeFigureOut">
              <a:rPr lang="en-US" smtClean="0"/>
              <a:pPr/>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123214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72867-4B84-3044-819A-BDD5809F0F3B}" type="datetimeFigureOut">
              <a:rPr lang="en-US" smtClean="0"/>
              <a:pPr/>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207302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3016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569880"/>
            <a:ext cx="2133600" cy="225002"/>
          </a:xfrm>
          <a:prstGeom prst="rect">
            <a:avLst/>
          </a:prstGeom>
        </p:spPr>
        <p:txBody>
          <a:bodyPr vert="horz" lIns="91440" tIns="45720" rIns="91440" bIns="45720" rtlCol="0" anchor="ctr"/>
          <a:lstStyle>
            <a:lvl1pPr algn="l">
              <a:defRPr sz="1200">
                <a:solidFill>
                  <a:schemeClr val="tx1">
                    <a:tint val="75000"/>
                  </a:schemeClr>
                </a:solidFill>
              </a:defRPr>
            </a:lvl1pPr>
          </a:lstStyle>
          <a:p>
            <a:fld id="{B8672867-4B84-3044-819A-BDD5809F0F3B}" type="datetimeFigureOut">
              <a:rPr lang="en-US" smtClean="0"/>
              <a:pPr/>
              <a:t>1/26/2021</a:t>
            </a:fld>
            <a:endParaRPr lang="en-US" dirty="0"/>
          </a:p>
        </p:txBody>
      </p:sp>
      <p:sp>
        <p:nvSpPr>
          <p:cNvPr id="5" name="Footer Placeholder 4"/>
          <p:cNvSpPr>
            <a:spLocks noGrp="1"/>
          </p:cNvSpPr>
          <p:nvPr>
            <p:ph type="ftr" sz="quarter" idx="3"/>
          </p:nvPr>
        </p:nvSpPr>
        <p:spPr>
          <a:xfrm>
            <a:off x="3124200" y="6569880"/>
            <a:ext cx="2895600" cy="2250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569880"/>
            <a:ext cx="2133600" cy="225002"/>
          </a:xfrm>
          <a:prstGeom prst="rect">
            <a:avLst/>
          </a:prstGeom>
        </p:spPr>
        <p:txBody>
          <a:bodyPr vert="horz" lIns="91440" tIns="45720" rIns="91440" bIns="45720" rtlCol="0" anchor="ctr"/>
          <a:lstStyle>
            <a:lvl1pPr algn="r">
              <a:defRPr sz="1200">
                <a:solidFill>
                  <a:schemeClr val="tx1">
                    <a:tint val="75000"/>
                  </a:schemeClr>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855957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000" b="1" kern="1200">
          <a:solidFill>
            <a:schemeClr val="tx1"/>
          </a:solidFill>
          <a:latin typeface="Arial" charset="0"/>
          <a:ea typeface="Arial" charset="0"/>
          <a:cs typeface="Arial"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eorgia" charset="0"/>
          <a:ea typeface="Georgia" charset="0"/>
          <a:cs typeface="Georgia" charset="0"/>
        </a:defRPr>
      </a:lvl1pPr>
      <a:lvl2pPr marL="742950" indent="-285750" algn="l" defTabSz="457200" rtl="0" eaLnBrk="1" latinLnBrk="0" hangingPunct="1">
        <a:spcBef>
          <a:spcPct val="20000"/>
        </a:spcBef>
        <a:buFont typeface="Arial"/>
        <a:buChar char="–"/>
        <a:defRPr sz="2800" kern="1200">
          <a:solidFill>
            <a:schemeClr val="tx1"/>
          </a:solidFill>
          <a:latin typeface="Georgia" charset="0"/>
          <a:ea typeface="Georgia" charset="0"/>
          <a:cs typeface="Georgia" charset="0"/>
        </a:defRPr>
      </a:lvl2pPr>
      <a:lvl3pPr marL="1143000" indent="-228600" algn="l" defTabSz="457200" rtl="0" eaLnBrk="1" latinLnBrk="0" hangingPunct="1">
        <a:spcBef>
          <a:spcPct val="20000"/>
        </a:spcBef>
        <a:buFont typeface="Arial"/>
        <a:buChar char="•"/>
        <a:defRPr sz="2400" kern="1200">
          <a:solidFill>
            <a:schemeClr val="tx1"/>
          </a:solidFill>
          <a:latin typeface="Georgia" charset="0"/>
          <a:ea typeface="Georgia" charset="0"/>
          <a:cs typeface="Georgia" charset="0"/>
        </a:defRPr>
      </a:lvl3pPr>
      <a:lvl4pPr marL="1600200" indent="-228600" algn="l" defTabSz="457200" rtl="0" eaLnBrk="1" latinLnBrk="0" hangingPunct="1">
        <a:spcBef>
          <a:spcPct val="20000"/>
        </a:spcBef>
        <a:buFont typeface="Arial"/>
        <a:buChar char="–"/>
        <a:defRPr sz="2000" kern="1200">
          <a:solidFill>
            <a:schemeClr val="tx1"/>
          </a:solidFill>
          <a:latin typeface="Georgia" charset="0"/>
          <a:ea typeface="Georgia" charset="0"/>
          <a:cs typeface="Georgia" charset="0"/>
        </a:defRPr>
      </a:lvl4pPr>
      <a:lvl5pPr marL="2057400" indent="-228600" algn="l" defTabSz="457200" rtl="0" eaLnBrk="1" latinLnBrk="0" hangingPunct="1">
        <a:spcBef>
          <a:spcPct val="20000"/>
        </a:spcBef>
        <a:buFont typeface="Arial"/>
        <a:buChar char="»"/>
        <a:defRPr sz="2000" kern="1200">
          <a:solidFill>
            <a:schemeClr val="tx1"/>
          </a:solidFill>
          <a:latin typeface="Georgia" charset="0"/>
          <a:ea typeface="Georgia" charset="0"/>
          <a:cs typeface="Georgi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0161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589" y="338707"/>
            <a:ext cx="8760822" cy="1143000"/>
          </a:xfrm>
        </p:spPr>
        <p:txBody>
          <a:bodyPr anchor="ctr">
            <a:noAutofit/>
          </a:bodyPr>
          <a:lstStyle/>
          <a:p>
            <a:br>
              <a:rPr lang="en-US" sz="1800" b="0" i="0" u="none" strike="noStrike" baseline="0" dirty="0">
                <a:solidFill>
                  <a:srgbClr val="000000"/>
                </a:solidFill>
                <a:latin typeface="Open Sans ExtraBold"/>
              </a:rPr>
            </a:br>
            <a:br>
              <a:rPr lang="en-US" sz="1800" b="0" i="0" u="none" strike="noStrike" baseline="0" dirty="0">
                <a:latin typeface="Open Sans ExtraBold"/>
              </a:rPr>
            </a:br>
            <a:r>
              <a:rPr lang="en-US" sz="1800" b="0" i="0" u="none" strike="noStrike" baseline="0" dirty="0">
                <a:latin typeface="Open Sans ExtraBold"/>
              </a:rPr>
              <a:t> </a:t>
            </a:r>
            <a:r>
              <a:rPr lang="en-US" sz="2400" dirty="0">
                <a:solidFill>
                  <a:srgbClr val="7F4444"/>
                </a:solidFill>
                <a:latin typeface="+mn-lt"/>
                <a:cs typeface="Calibri" panose="020F0502020204030204" pitchFamily="34" charset="0"/>
              </a:rPr>
              <a:t>Exploring Relationships Among Above- and Belowground Phenotypic Traits in Guar (Cyamopsis tetragonoloba L.)</a:t>
            </a:r>
            <a:br>
              <a:rPr lang="en-US" sz="2400" dirty="0">
                <a:solidFill>
                  <a:srgbClr val="7F4444"/>
                </a:solidFill>
                <a:latin typeface="+mn-lt"/>
                <a:cs typeface="Calibri" panose="020F0502020204030204" pitchFamily="34" charset="0"/>
              </a:rPr>
            </a:br>
            <a:endParaRPr lang="en-US" sz="2400" dirty="0">
              <a:solidFill>
                <a:srgbClr val="7F4444"/>
              </a:solidFill>
              <a:latin typeface="+mn-lt"/>
              <a:cs typeface="Calibri" panose="020F0502020204030204" pitchFamily="34" charset="0"/>
            </a:endParaRPr>
          </a:p>
        </p:txBody>
      </p:sp>
      <p:sp>
        <p:nvSpPr>
          <p:cNvPr id="3" name="Content Placeholder 2"/>
          <p:cNvSpPr>
            <a:spLocks noGrp="1"/>
          </p:cNvSpPr>
          <p:nvPr>
            <p:ph idx="1"/>
          </p:nvPr>
        </p:nvSpPr>
        <p:spPr>
          <a:xfrm>
            <a:off x="457200" y="1662392"/>
            <a:ext cx="8229600" cy="4935415"/>
          </a:xfrm>
        </p:spPr>
        <p:txBody>
          <a:bodyPr>
            <a:normAutofit fontScale="40000" lnSpcReduction="20000"/>
          </a:bodyPr>
          <a:lstStyle/>
          <a:p>
            <a:pPr defTabSz="250896">
              <a:spcBef>
                <a:spcPts val="338"/>
              </a:spcBef>
              <a:buSzPct val="125000"/>
              <a:buFont typeface="Wingdings" pitchFamily="2" charset="2"/>
              <a:buChar char="Ø"/>
            </a:pPr>
            <a:r>
              <a:rPr lang="en-US" sz="6000" b="1" dirty="0">
                <a:solidFill>
                  <a:srgbClr val="7F4444"/>
                </a:solidFill>
                <a:latin typeface="+mn-lt"/>
                <a:cs typeface="Calibri" panose="020F0502020204030204" pitchFamily="34" charset="0"/>
              </a:rPr>
              <a:t>Introduction</a:t>
            </a:r>
          </a:p>
          <a:p>
            <a:pPr defTabSz="250896">
              <a:spcBef>
                <a:spcPts val="338"/>
              </a:spcBef>
              <a:buSzPct val="125000"/>
              <a:buFont typeface="Courier New" panose="02070309020205020404" pitchFamily="49" charset="0"/>
              <a:buChar char="o"/>
            </a:pPr>
            <a:r>
              <a:rPr lang="en-US" sz="3800" dirty="0">
                <a:solidFill>
                  <a:srgbClr val="000000"/>
                </a:solidFill>
                <a:latin typeface="+mn-lt"/>
                <a:cs typeface="Arial" panose="020B0604020202020204" pitchFamily="34" charset="0"/>
              </a:rPr>
              <a:t>Guar is low input legume adapted to semi-arid environments with excellent heat, drought, and salt tolerance.</a:t>
            </a:r>
          </a:p>
          <a:p>
            <a:pPr defTabSz="250896">
              <a:spcBef>
                <a:spcPts val="338"/>
              </a:spcBef>
              <a:buSzPct val="125000"/>
              <a:buFont typeface="Courier New" panose="02070309020205020404" pitchFamily="49" charset="0"/>
              <a:buChar char="o"/>
            </a:pPr>
            <a:endParaRPr lang="en-US" sz="3800" dirty="0">
              <a:solidFill>
                <a:srgbClr val="000000"/>
              </a:solidFill>
              <a:latin typeface="+mn-lt"/>
              <a:cs typeface="Arial" panose="020B0604020202020204" pitchFamily="34" charset="0"/>
            </a:endParaRPr>
          </a:p>
          <a:p>
            <a:pPr defTabSz="250896">
              <a:spcBef>
                <a:spcPts val="338"/>
              </a:spcBef>
              <a:buSzPct val="125000"/>
              <a:buFont typeface="Courier New" panose="02070309020205020404" pitchFamily="49" charset="0"/>
              <a:buChar char="o"/>
            </a:pPr>
            <a:r>
              <a:rPr lang="en-US" sz="3800" dirty="0">
                <a:solidFill>
                  <a:srgbClr val="000000"/>
                </a:solidFill>
                <a:latin typeface="+mn-lt"/>
                <a:cs typeface="Arial" panose="020B0604020202020204" pitchFamily="34" charset="0"/>
              </a:rPr>
              <a:t>Primary use of guar is galactomannan gum derived from its seed endosperm.</a:t>
            </a:r>
          </a:p>
          <a:p>
            <a:pPr marL="0" indent="0" defTabSz="250896">
              <a:spcBef>
                <a:spcPts val="338"/>
              </a:spcBef>
              <a:buSzPct val="125000"/>
              <a:buNone/>
            </a:pPr>
            <a:endParaRPr lang="en-US" sz="3800" dirty="0">
              <a:solidFill>
                <a:srgbClr val="000000"/>
              </a:solidFill>
              <a:latin typeface="+mn-lt"/>
              <a:cs typeface="Arial" panose="020B0604020202020204" pitchFamily="34" charset="0"/>
            </a:endParaRPr>
          </a:p>
          <a:p>
            <a:pPr defTabSz="250896">
              <a:spcBef>
                <a:spcPts val="338"/>
              </a:spcBef>
              <a:buSzPct val="125000"/>
              <a:buFont typeface="Courier New" panose="02070309020205020404" pitchFamily="49" charset="0"/>
              <a:buChar char="o"/>
            </a:pPr>
            <a:r>
              <a:rPr lang="en-US" sz="3800" dirty="0">
                <a:solidFill>
                  <a:srgbClr val="000000"/>
                </a:solidFill>
                <a:latin typeface="+mn-lt"/>
                <a:cs typeface="Arial" panose="020B0604020202020204" pitchFamily="34" charset="0"/>
              </a:rPr>
              <a:t>In addition to a marketable seed product, a primary motivation for producing guar is the anticipated soil-N (Nitrogen) credits from biological N-fixation.</a:t>
            </a:r>
          </a:p>
          <a:p>
            <a:pPr defTabSz="250896">
              <a:spcBef>
                <a:spcPts val="338"/>
              </a:spcBef>
              <a:buSzPct val="125000"/>
              <a:buFont typeface="Courier New" panose="02070309020205020404" pitchFamily="49" charset="0"/>
              <a:buChar char="o"/>
            </a:pPr>
            <a:endParaRPr lang="en-US" sz="3800" dirty="0">
              <a:solidFill>
                <a:srgbClr val="000000"/>
              </a:solidFill>
              <a:latin typeface="+mn-lt"/>
              <a:cs typeface="Arial" panose="020B0604020202020204" pitchFamily="34" charset="0"/>
            </a:endParaRPr>
          </a:p>
          <a:p>
            <a:pPr defTabSz="250896">
              <a:spcBef>
                <a:spcPts val="338"/>
              </a:spcBef>
              <a:buSzPct val="125000"/>
              <a:buFont typeface="Courier New" panose="02070309020205020404" pitchFamily="49" charset="0"/>
              <a:buChar char="o"/>
            </a:pPr>
            <a:r>
              <a:rPr lang="en-US" sz="3800" dirty="0">
                <a:solidFill>
                  <a:srgbClr val="000000"/>
                </a:solidFill>
                <a:latin typeface="+mn-lt"/>
                <a:cs typeface="Arial" panose="020B0604020202020204" pitchFamily="34" charset="0"/>
              </a:rPr>
              <a:t>U.S. guar production is limited and unstable.</a:t>
            </a:r>
          </a:p>
          <a:p>
            <a:pPr defTabSz="250896">
              <a:spcBef>
                <a:spcPts val="338"/>
              </a:spcBef>
              <a:buSzPct val="125000"/>
              <a:buFont typeface="Courier New" panose="02070309020205020404" pitchFamily="49" charset="0"/>
              <a:buChar char="o"/>
            </a:pPr>
            <a:endParaRPr lang="en-US" sz="3800" dirty="0">
              <a:solidFill>
                <a:srgbClr val="000000"/>
              </a:solidFill>
              <a:latin typeface="+mn-lt"/>
              <a:cs typeface="Arial" panose="020B0604020202020204" pitchFamily="34" charset="0"/>
            </a:endParaRPr>
          </a:p>
          <a:p>
            <a:pPr defTabSz="250896">
              <a:spcBef>
                <a:spcPts val="338"/>
              </a:spcBef>
              <a:buSzPct val="125000"/>
              <a:buFont typeface="Courier New" panose="02070309020205020404" pitchFamily="49" charset="0"/>
              <a:buChar char="o"/>
            </a:pPr>
            <a:r>
              <a:rPr lang="en-US" sz="3800" dirty="0">
                <a:solidFill>
                  <a:srgbClr val="000000"/>
                </a:solidFill>
                <a:latin typeface="+mn-lt"/>
                <a:cs typeface="Arial" panose="020B0604020202020204" pitchFamily="34" charset="0"/>
              </a:rPr>
              <a:t>The last major guar variety releases in the U.S. occurred around 1985, and several oil and gas-specific releases in </a:t>
            </a:r>
            <a:r>
              <a:rPr lang="en-US" sz="3800" dirty="0">
                <a:solidFill>
                  <a:srgbClr val="000000"/>
                </a:solidFill>
                <a:latin typeface="Times New Roman" panose="02020603050405020304" pitchFamily="18" charset="0"/>
                <a:cs typeface="Times New Roman" panose="02020603050405020304" pitchFamily="18" charset="0"/>
              </a:rPr>
              <a:t>~</a:t>
            </a:r>
            <a:r>
              <a:rPr lang="en-US" sz="3800" dirty="0">
                <a:solidFill>
                  <a:srgbClr val="000000"/>
                </a:solidFill>
                <a:latin typeface="+mn-lt"/>
                <a:cs typeface="Arial" panose="020B0604020202020204" pitchFamily="34" charset="0"/>
              </a:rPr>
              <a:t>2005.</a:t>
            </a:r>
          </a:p>
          <a:p>
            <a:pPr defTabSz="250896">
              <a:spcBef>
                <a:spcPts val="338"/>
              </a:spcBef>
              <a:buSzPct val="125000"/>
              <a:buFont typeface="Courier New" panose="02070309020205020404" pitchFamily="49" charset="0"/>
              <a:buChar char="o"/>
            </a:pPr>
            <a:endParaRPr lang="en-US" sz="3800" dirty="0">
              <a:solidFill>
                <a:srgbClr val="000000"/>
              </a:solidFill>
              <a:latin typeface="+mn-lt"/>
              <a:cs typeface="Arial" panose="020B0604020202020204" pitchFamily="34" charset="0"/>
            </a:endParaRPr>
          </a:p>
          <a:p>
            <a:pPr defTabSz="250896">
              <a:spcBef>
                <a:spcPts val="338"/>
              </a:spcBef>
              <a:buSzPct val="125000"/>
              <a:buFont typeface="Courier New" panose="02070309020205020404" pitchFamily="49" charset="0"/>
              <a:buChar char="o"/>
            </a:pPr>
            <a:r>
              <a:rPr lang="en-US" sz="3800" dirty="0">
                <a:solidFill>
                  <a:srgbClr val="000000"/>
                </a:solidFill>
                <a:latin typeface="+mn-lt"/>
                <a:cs typeface="Arial" panose="020B0604020202020204" pitchFamily="34" charset="0"/>
              </a:rPr>
              <a:t>Improvement of U.S. guar germplasm depends on better understanding of both plant productivity and N-fixation traits.</a:t>
            </a:r>
          </a:p>
          <a:p>
            <a:pPr marL="321433" indent="-321433" defTabSz="250896">
              <a:spcBef>
                <a:spcPts val="338"/>
              </a:spcBef>
              <a:buSzPct val="125000"/>
              <a:buFont typeface="Arial" panose="020B0604020202020204" pitchFamily="34" charset="0"/>
              <a:buChar char="•"/>
            </a:pPr>
            <a:endParaRPr lang="en-US" sz="3800" dirty="0">
              <a:latin typeface="+mn-lt"/>
              <a:cs typeface="Calibri" panose="020F0502020204030204" pitchFamily="34" charset="0"/>
            </a:endParaRPr>
          </a:p>
          <a:p>
            <a:pPr defTabSz="250896">
              <a:spcBef>
                <a:spcPts val="338"/>
              </a:spcBef>
              <a:buSzPct val="125000"/>
              <a:buFont typeface="Wingdings" pitchFamily="2" charset="2"/>
              <a:buChar char="Ø"/>
            </a:pPr>
            <a:r>
              <a:rPr lang="en-US" sz="6000" b="1" dirty="0">
                <a:solidFill>
                  <a:srgbClr val="7F4444"/>
                </a:solidFill>
                <a:latin typeface="+mn-lt"/>
                <a:cs typeface="Calibri" panose="020F0502020204030204" pitchFamily="34" charset="0"/>
              </a:rPr>
              <a:t>Objective </a:t>
            </a:r>
          </a:p>
          <a:p>
            <a:pPr defTabSz="219529">
              <a:spcBef>
                <a:spcPts val="296"/>
              </a:spcBef>
              <a:buFont typeface="Courier New" panose="02070309020205020404" pitchFamily="49" charset="0"/>
              <a:buChar char="o"/>
            </a:pPr>
            <a:r>
              <a:rPr lang="en-US" sz="4000" dirty="0">
                <a:solidFill>
                  <a:srgbClr val="000033"/>
                </a:solidFill>
                <a:latin typeface="+mj-lt"/>
              </a:rPr>
              <a:t>To characterize </a:t>
            </a:r>
            <a:r>
              <a:rPr lang="en-US" sz="4000" dirty="0">
                <a:latin typeface="+mn-lt"/>
                <a:cs typeface="Calibri" panose="020F0502020204030204" pitchFamily="34" charset="0"/>
              </a:rPr>
              <a:t>phenotypic variation within measured plant parameters and </a:t>
            </a:r>
          </a:p>
          <a:p>
            <a:pPr marL="349250" indent="-349250" defTabSz="219529">
              <a:spcBef>
                <a:spcPts val="296"/>
              </a:spcBef>
              <a:buNone/>
            </a:pPr>
            <a:r>
              <a:rPr lang="en-US" sz="4000" dirty="0">
                <a:latin typeface="+mn-lt"/>
                <a:cs typeface="Calibri" panose="020F0502020204030204" pitchFamily="34" charset="0"/>
              </a:rPr>
              <a:t>	establish pertinent relationships among above- and belowground traits.</a:t>
            </a:r>
            <a:endParaRPr lang="en-US" sz="4000" dirty="0">
              <a:solidFill>
                <a:srgbClr val="000000"/>
              </a:solidFill>
              <a:latin typeface="+mj-lt"/>
              <a:cs typeface="Arial" panose="020B0604020202020204" pitchFamily="34" charset="0"/>
            </a:endParaRPr>
          </a:p>
        </p:txBody>
      </p:sp>
      <p:sp>
        <p:nvSpPr>
          <p:cNvPr id="4" name="TextBox 3">
            <a:extLst>
              <a:ext uri="{FF2B5EF4-FFF2-40B4-BE49-F238E27FC236}">
                <a16:creationId xmlns:a16="http://schemas.microsoft.com/office/drawing/2014/main" id="{1A317B81-CE9E-E34F-8A3E-C740282319EB}"/>
              </a:ext>
            </a:extLst>
          </p:cNvPr>
          <p:cNvSpPr txBox="1"/>
          <p:nvPr/>
        </p:nvSpPr>
        <p:spPr>
          <a:xfrm>
            <a:off x="8364511" y="1828800"/>
            <a:ext cx="184731" cy="369332"/>
          </a:xfrm>
          <a:prstGeom prst="rect">
            <a:avLst/>
          </a:prstGeom>
          <a:noFill/>
        </p:spPr>
        <p:txBody>
          <a:bodyPr wrap="none" rtlCol="0">
            <a:spAutoFit/>
          </a:bodyPr>
          <a:lstStyle/>
          <a:p>
            <a:endParaRPr lang="en-US" dirty="0"/>
          </a:p>
        </p:txBody>
      </p:sp>
      <p:pic>
        <p:nvPicPr>
          <p:cNvPr id="5" name="slide 1.m4a" descr="slide 1.m4a">
            <a:hlinkClick r:id="" action="ppaction://media"/>
            <a:extLst>
              <a:ext uri="{FF2B5EF4-FFF2-40B4-BE49-F238E27FC236}">
                <a16:creationId xmlns:a16="http://schemas.microsoft.com/office/drawing/2014/main" id="{23FC20B7-C141-6F40-A421-0D0AE25879FD}"/>
              </a:ext>
            </a:extLst>
          </p:cNvPr>
          <p:cNvPicPr>
            <a:picLocks noChangeAspect="1"/>
          </p:cNvPicPr>
          <p:nvPr>
            <a:audioFile r:link="rId1"/>
            <p:extLst>
              <p:ext uri="{DAA4B4D4-6D71-4841-9C94-3DE7FCFB9230}">
                <p14:media xmlns:p14="http://schemas.microsoft.com/office/powerpoint/2010/main" r:embed="rId2">
                  <p14:trim end="109060.9375"/>
                </p14:media>
              </p:ext>
            </p:extLst>
          </p:nvPr>
        </p:nvPicPr>
        <p:blipFill>
          <a:blip r:embed="rId5"/>
          <a:stretch>
            <a:fillRect/>
          </a:stretch>
        </p:blipFill>
        <p:spPr>
          <a:xfrm>
            <a:off x="4675749" y="3541527"/>
            <a:ext cx="567583" cy="567583"/>
          </a:xfrm>
          <a:prstGeom prst="rect">
            <a:avLst/>
          </a:prstGeom>
          <a:ln>
            <a:solidFill>
              <a:schemeClr val="tx1">
                <a:alpha val="69000"/>
              </a:schemeClr>
            </a:solidFill>
          </a:ln>
        </p:spPr>
      </p:pic>
    </p:spTree>
    <p:extLst>
      <p:ext uri="{BB962C8B-B14F-4D97-AF65-F5344CB8AC3E}">
        <p14:creationId xmlns:p14="http://schemas.microsoft.com/office/powerpoint/2010/main" val="152060665"/>
      </p:ext>
    </p:extLst>
  </p:cSld>
  <p:clrMapOvr>
    <a:masterClrMapping/>
  </p:clrMapOvr>
  <mc:AlternateContent xmlns:mc="http://schemas.openxmlformats.org/markup-compatibility/2006" xmlns:p14="http://schemas.microsoft.com/office/powerpoint/2010/main">
    <mc:Choice Requires="p14">
      <p:transition spd="slow" p14:dur="2000" advTm="29380"/>
    </mc:Choice>
    <mc:Fallback xmlns="">
      <p:transition spd="slow" advTm="29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24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31CB2-F284-407C-92AE-3C58E4831621}"/>
              </a:ext>
            </a:extLst>
          </p:cNvPr>
          <p:cNvSpPr>
            <a:spLocks noGrp="1"/>
          </p:cNvSpPr>
          <p:nvPr>
            <p:ph type="title"/>
          </p:nvPr>
        </p:nvSpPr>
        <p:spPr>
          <a:xfrm>
            <a:off x="547140" y="274638"/>
            <a:ext cx="8229600" cy="1143000"/>
          </a:xfrm>
        </p:spPr>
        <p:txBody>
          <a:bodyPr>
            <a:normAutofit/>
          </a:bodyPr>
          <a:lstStyle/>
          <a:p>
            <a:pPr algn="l"/>
            <a:r>
              <a:rPr lang="en-US" sz="2400" dirty="0">
                <a:solidFill>
                  <a:srgbClr val="7F4444"/>
                </a:solidFill>
                <a:latin typeface="+mn-lt"/>
                <a:cs typeface="Calibri" panose="020F0502020204030204" pitchFamily="34" charset="0"/>
              </a:rPr>
              <a:t>Materials &amp; Methods</a:t>
            </a:r>
          </a:p>
        </p:txBody>
      </p:sp>
      <p:sp>
        <p:nvSpPr>
          <p:cNvPr id="3" name="Content Placeholder 2">
            <a:extLst>
              <a:ext uri="{FF2B5EF4-FFF2-40B4-BE49-F238E27FC236}">
                <a16:creationId xmlns:a16="http://schemas.microsoft.com/office/drawing/2014/main" id="{E0556188-EF11-4187-BBDB-F7774D02C8C6}"/>
              </a:ext>
            </a:extLst>
          </p:cNvPr>
          <p:cNvSpPr>
            <a:spLocks noGrp="1"/>
          </p:cNvSpPr>
          <p:nvPr>
            <p:ph idx="1"/>
          </p:nvPr>
        </p:nvSpPr>
        <p:spPr>
          <a:xfrm>
            <a:off x="562130" y="1120803"/>
            <a:ext cx="8229600" cy="4788189"/>
          </a:xfrm>
        </p:spPr>
        <p:txBody>
          <a:bodyPr>
            <a:normAutofit/>
          </a:bodyPr>
          <a:lstStyle/>
          <a:p>
            <a:pPr>
              <a:buFont typeface="Wingdings" pitchFamily="2" charset="2"/>
              <a:buChar char="Ø"/>
            </a:pPr>
            <a:r>
              <a:rPr lang="en-US" sz="1600" b="1" i="1" dirty="0">
                <a:solidFill>
                  <a:srgbClr val="7F4444"/>
                </a:solidFill>
                <a:latin typeface="+mn-lt"/>
                <a:cs typeface="Calibri" panose="020F0502020204030204" pitchFamily="34" charset="0"/>
              </a:rPr>
              <a:t>Experimental Design and information</a:t>
            </a:r>
          </a:p>
          <a:p>
            <a:pPr lvl="1">
              <a:buFont typeface="Courier New" panose="02070309020205020404" pitchFamily="49" charset="0"/>
              <a:buChar char="o"/>
            </a:pPr>
            <a:r>
              <a:rPr lang="en-US" sz="1600" dirty="0">
                <a:latin typeface="+mn-lt"/>
                <a:cs typeface="Calibri" panose="020F0502020204030204" pitchFamily="34" charset="0"/>
              </a:rPr>
              <a:t>Pot study using sandy loam soil </a:t>
            </a:r>
            <a:r>
              <a:rPr lang="en-US" sz="1600" dirty="0">
                <a:cs typeface="Calibri" panose="020F0502020204030204" pitchFamily="34" charset="0"/>
              </a:rPr>
              <a:t>–</a:t>
            </a:r>
            <a:r>
              <a:rPr lang="en-US" sz="1600" dirty="0">
                <a:latin typeface="+mn-lt"/>
                <a:cs typeface="Calibri" panose="020F0502020204030204" pitchFamily="34" charset="0"/>
              </a:rPr>
              <a:t> Controlled conditions at Vernon,TX .</a:t>
            </a:r>
          </a:p>
          <a:p>
            <a:pPr lvl="1">
              <a:buFont typeface="Courier New" panose="02070309020205020404" pitchFamily="49" charset="0"/>
              <a:buChar char="o"/>
            </a:pPr>
            <a:r>
              <a:rPr lang="en-US" sz="1600" dirty="0">
                <a:latin typeface="+mn-lt"/>
                <a:cs typeface="Calibri" panose="020F0502020204030204" pitchFamily="34" charset="0"/>
              </a:rPr>
              <a:t>Completely randomized design (CRD) – 4 replications.</a:t>
            </a:r>
          </a:p>
          <a:p>
            <a:pPr lvl="1">
              <a:buFont typeface="Courier New" panose="02070309020205020404" pitchFamily="49" charset="0"/>
              <a:buChar char="o"/>
            </a:pPr>
            <a:r>
              <a:rPr lang="en-US" sz="1600" dirty="0">
                <a:latin typeface="+mn-lt"/>
                <a:cs typeface="Calibri" panose="020F0502020204030204" pitchFamily="34" charset="0"/>
              </a:rPr>
              <a:t>Treatments </a:t>
            </a:r>
            <a:r>
              <a:rPr lang="en-US" sz="1600" dirty="0">
                <a:cs typeface="Calibri" panose="020F0502020204030204" pitchFamily="34" charset="0"/>
              </a:rPr>
              <a:t>–</a:t>
            </a:r>
            <a:r>
              <a:rPr lang="en-US" sz="1600" dirty="0">
                <a:latin typeface="+mn-lt"/>
                <a:cs typeface="Calibri" panose="020F0502020204030204" pitchFamily="34" charset="0"/>
              </a:rPr>
              <a:t> 50 guar genotypes .</a:t>
            </a:r>
          </a:p>
          <a:p>
            <a:pPr lvl="1">
              <a:buSzPct val="125000"/>
              <a:buFont typeface="Courier New" panose="02070309020205020404" pitchFamily="49" charset="0"/>
              <a:buChar char="o"/>
            </a:pPr>
            <a:r>
              <a:rPr lang="en-US" sz="1600" dirty="0">
                <a:latin typeface="+mn-lt"/>
                <a:cs typeface="Calibri" panose="020F0502020204030204" pitchFamily="34" charset="0"/>
              </a:rPr>
              <a:t>Irrigation was managed at 100% ET replacement using a gravimetric technique.</a:t>
            </a:r>
          </a:p>
          <a:p>
            <a:pPr lvl="1">
              <a:buFont typeface="Courier New" panose="02070309020205020404" pitchFamily="49" charset="0"/>
              <a:buChar char="o"/>
            </a:pPr>
            <a:r>
              <a:rPr lang="en-US" sz="1600" dirty="0">
                <a:latin typeface="+mn-lt"/>
                <a:cs typeface="Calibri" panose="020F0502020204030204" pitchFamily="34" charset="0"/>
              </a:rPr>
              <a:t>Harvest </a:t>
            </a:r>
            <a:r>
              <a:rPr lang="en-US" sz="1600" dirty="0">
                <a:cs typeface="Calibri" panose="020F0502020204030204" pitchFamily="34" charset="0"/>
              </a:rPr>
              <a:t>–</a:t>
            </a:r>
            <a:r>
              <a:rPr lang="en-US" sz="1600" dirty="0">
                <a:latin typeface="+mn-lt"/>
                <a:cs typeface="Calibri" panose="020F0502020204030204" pitchFamily="34" charset="0"/>
              </a:rPr>
              <a:t> ~50 days after planting (DAP).</a:t>
            </a:r>
          </a:p>
          <a:p>
            <a:pPr marL="0" indent="0">
              <a:buNone/>
            </a:pPr>
            <a:endParaRPr lang="en-US" sz="1600" dirty="0">
              <a:solidFill>
                <a:srgbClr val="7F4444"/>
              </a:solidFill>
              <a:latin typeface="+mn-lt"/>
              <a:cs typeface="Calibri" panose="020F0502020204030204" pitchFamily="34" charset="0"/>
            </a:endParaRPr>
          </a:p>
          <a:p>
            <a:pPr>
              <a:buFont typeface="Wingdings" pitchFamily="2" charset="2"/>
              <a:buChar char="Ø"/>
            </a:pPr>
            <a:r>
              <a:rPr lang="en-US" sz="1600" b="1" i="1" dirty="0">
                <a:solidFill>
                  <a:srgbClr val="7F4444"/>
                </a:solidFill>
                <a:latin typeface="+mn-lt"/>
                <a:cs typeface="Calibri" panose="020F0502020204030204" pitchFamily="34" charset="0"/>
              </a:rPr>
              <a:t>Data collection</a:t>
            </a:r>
          </a:p>
          <a:p>
            <a:pPr lvl="1">
              <a:buFont typeface="Courier New" panose="02070309020205020404" pitchFamily="49" charset="0"/>
              <a:buChar char="o"/>
            </a:pPr>
            <a:r>
              <a:rPr lang="en-US" sz="1600" dirty="0">
                <a:solidFill>
                  <a:srgbClr val="7F4444"/>
                </a:solidFill>
                <a:latin typeface="+mn-lt"/>
                <a:cs typeface="Calibri" panose="020F0502020204030204" pitchFamily="34" charset="0"/>
              </a:rPr>
              <a:t>	</a:t>
            </a:r>
            <a:r>
              <a:rPr lang="en-US" sz="1600" dirty="0">
                <a:latin typeface="+mn-lt"/>
                <a:cs typeface="Calibri" panose="020F0502020204030204" pitchFamily="34" charset="0"/>
              </a:rPr>
              <a:t>Aboveground morpho-physiological traits (12) .</a:t>
            </a:r>
          </a:p>
          <a:p>
            <a:pPr lvl="1">
              <a:buFont typeface="Courier New" panose="02070309020205020404" pitchFamily="49" charset="0"/>
              <a:buChar char="o"/>
            </a:pPr>
            <a:r>
              <a:rPr lang="en-US" sz="1600" dirty="0">
                <a:latin typeface="+mn-lt"/>
                <a:cs typeface="Calibri" panose="020F0502020204030204" pitchFamily="34" charset="0"/>
              </a:rPr>
              <a:t>	Belowground root nodulation traits (2).</a:t>
            </a:r>
          </a:p>
          <a:p>
            <a:pPr marL="0" indent="0">
              <a:buNone/>
            </a:pPr>
            <a:endParaRPr lang="en-US" sz="1600" dirty="0">
              <a:solidFill>
                <a:srgbClr val="7F4444"/>
              </a:solidFill>
              <a:latin typeface="+mn-lt"/>
              <a:cs typeface="Calibri" panose="020F0502020204030204" pitchFamily="34" charset="0"/>
            </a:endParaRPr>
          </a:p>
          <a:p>
            <a:pPr>
              <a:buFont typeface="Wingdings" pitchFamily="2" charset="2"/>
              <a:buChar char="Ø"/>
            </a:pPr>
            <a:r>
              <a:rPr lang="en-US" sz="1600" b="1" i="1" dirty="0">
                <a:solidFill>
                  <a:srgbClr val="7F4444"/>
                </a:solidFill>
                <a:latin typeface="+mn-lt"/>
                <a:cs typeface="Calibri" panose="020F0502020204030204" pitchFamily="34" charset="0"/>
              </a:rPr>
              <a:t>Data analysis</a:t>
            </a:r>
          </a:p>
          <a:p>
            <a:pPr lvl="1">
              <a:buFont typeface="Courier New" panose="02070309020205020404" pitchFamily="49" charset="0"/>
              <a:buChar char="o"/>
            </a:pPr>
            <a:r>
              <a:rPr lang="en-US" sz="1600" dirty="0">
                <a:latin typeface="+mn-lt"/>
                <a:cs typeface="Calibri" panose="020F0502020204030204" pitchFamily="34" charset="0"/>
              </a:rPr>
              <a:t>Using SAS 9.4 software &amp; R-studio.</a:t>
            </a:r>
          </a:p>
          <a:p>
            <a:pPr lvl="1">
              <a:buFont typeface="Courier New" panose="02070309020205020404" pitchFamily="49" charset="0"/>
              <a:buChar char="o"/>
            </a:pPr>
            <a:r>
              <a:rPr lang="en-US" sz="1600" dirty="0">
                <a:latin typeface="+mn-lt"/>
                <a:cs typeface="Calibri" panose="020F0502020204030204" pitchFamily="34" charset="0"/>
              </a:rPr>
              <a:t>Biometric parameters </a:t>
            </a:r>
            <a:r>
              <a:rPr lang="en-US" sz="1600" dirty="0">
                <a:cs typeface="Calibri" panose="020F0502020204030204" pitchFamily="34" charset="0"/>
              </a:rPr>
              <a:t>–</a:t>
            </a:r>
            <a:r>
              <a:rPr lang="en-US" sz="1600" dirty="0">
                <a:latin typeface="+mn-lt"/>
                <a:cs typeface="Calibri" panose="020F0502020204030204" pitchFamily="34" charset="0"/>
              </a:rPr>
              <a:t> PROC MEANS.</a:t>
            </a:r>
          </a:p>
          <a:p>
            <a:pPr lvl="1">
              <a:buFont typeface="Courier New" panose="02070309020205020404" pitchFamily="49" charset="0"/>
              <a:buChar char="o"/>
            </a:pPr>
            <a:r>
              <a:rPr lang="en-US" sz="1600" dirty="0">
                <a:latin typeface="+mn-lt"/>
                <a:cs typeface="Calibri" panose="020F0502020204030204" pitchFamily="34" charset="0"/>
              </a:rPr>
              <a:t>Correlation analysis – PROC CORR.</a:t>
            </a:r>
          </a:p>
          <a:p>
            <a:pPr lvl="1">
              <a:buFont typeface="Courier New" panose="02070309020205020404" pitchFamily="49" charset="0"/>
              <a:buChar char="o"/>
            </a:pPr>
            <a:r>
              <a:rPr lang="en-US" sz="1600" dirty="0">
                <a:latin typeface="+mn-lt"/>
                <a:cs typeface="Calibri" panose="020F0502020204030204" pitchFamily="34" charset="0"/>
              </a:rPr>
              <a:t>Biplot analysis using Principal component analysis (PCA) – Agricolae package.</a:t>
            </a:r>
          </a:p>
          <a:p>
            <a:pPr marL="0" indent="0">
              <a:spcBef>
                <a:spcPct val="0"/>
              </a:spcBef>
              <a:buNone/>
            </a:pPr>
            <a:endParaRPr lang="en-US" sz="2800" b="1" dirty="0">
              <a:solidFill>
                <a:srgbClr val="7F4444"/>
              </a:solidFill>
              <a:latin typeface="Arial" charset="0"/>
              <a:cs typeface="Arial" charset="0"/>
            </a:endParaRPr>
          </a:p>
          <a:p>
            <a:endParaRPr lang="en-US" dirty="0">
              <a:latin typeface="+mn-lt"/>
              <a:cs typeface="Calibri" panose="020F0502020204030204" pitchFamily="34" charset="0"/>
            </a:endParaRPr>
          </a:p>
        </p:txBody>
      </p:sp>
      <p:pic>
        <p:nvPicPr>
          <p:cNvPr id="4" name="slide 2.m4a" descr="slide 2.m4a">
            <a:hlinkClick r:id="" action="ppaction://media"/>
            <a:extLst>
              <a:ext uri="{FF2B5EF4-FFF2-40B4-BE49-F238E27FC236}">
                <a16:creationId xmlns:a16="http://schemas.microsoft.com/office/drawing/2014/main" id="{80611D78-2097-E848-BAC7-3C1A53FEA68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913506" y="2919527"/>
            <a:ext cx="542748" cy="542748"/>
          </a:xfrm>
          <a:prstGeom prst="rect">
            <a:avLst/>
          </a:prstGeom>
          <a:ln>
            <a:solidFill>
              <a:schemeClr val="tx1">
                <a:alpha val="53000"/>
              </a:schemeClr>
            </a:solidFill>
          </a:ln>
        </p:spPr>
      </p:pic>
    </p:spTree>
    <p:extLst>
      <p:ext uri="{BB962C8B-B14F-4D97-AF65-F5344CB8AC3E}">
        <p14:creationId xmlns:p14="http://schemas.microsoft.com/office/powerpoint/2010/main" val="261241305"/>
      </p:ext>
    </p:extLst>
  </p:cSld>
  <p:clrMapOvr>
    <a:masterClrMapping/>
  </p:clrMapOvr>
  <mc:AlternateContent xmlns:mc="http://schemas.openxmlformats.org/markup-compatibility/2006" xmlns:p14="http://schemas.microsoft.com/office/powerpoint/2010/main">
    <mc:Choice Requires="p14">
      <p:transition spd="slow" p14:dur="2000" advTm="1371"/>
    </mc:Choice>
    <mc:Fallback xmlns="">
      <p:transition spd="slow" advTm="13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7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931A6-7CB3-4968-B240-939EEB97ED3F}"/>
              </a:ext>
            </a:extLst>
          </p:cNvPr>
          <p:cNvSpPr>
            <a:spLocks noGrp="1"/>
          </p:cNvSpPr>
          <p:nvPr>
            <p:ph type="title"/>
          </p:nvPr>
        </p:nvSpPr>
        <p:spPr>
          <a:xfrm>
            <a:off x="391474" y="49793"/>
            <a:ext cx="8229600" cy="1143000"/>
          </a:xfrm>
        </p:spPr>
        <p:txBody>
          <a:bodyPr>
            <a:normAutofit/>
          </a:bodyPr>
          <a:lstStyle/>
          <a:p>
            <a:pPr marL="342900" indent="-342900" algn="l">
              <a:spcBef>
                <a:spcPct val="0"/>
              </a:spcBef>
              <a:buFont typeface="Wingdings" pitchFamily="2" charset="2"/>
              <a:buChar char="Ø"/>
            </a:pPr>
            <a:r>
              <a:rPr lang="en-US" sz="2400" b="1" dirty="0">
                <a:solidFill>
                  <a:srgbClr val="7F4444"/>
                </a:solidFill>
                <a:latin typeface="Arial" charset="0"/>
                <a:cs typeface="Arial" charset="0"/>
              </a:rPr>
              <a:t>Results &amp; Discussion</a:t>
            </a:r>
          </a:p>
        </p:txBody>
      </p:sp>
      <p:sp>
        <p:nvSpPr>
          <p:cNvPr id="4" name="Content Placeholder 3">
            <a:extLst>
              <a:ext uri="{FF2B5EF4-FFF2-40B4-BE49-F238E27FC236}">
                <a16:creationId xmlns:a16="http://schemas.microsoft.com/office/drawing/2014/main" id="{5B1DF0B4-A6FA-42C1-B89A-5F3AF92524C1}"/>
              </a:ext>
            </a:extLst>
          </p:cNvPr>
          <p:cNvSpPr>
            <a:spLocks noGrp="1"/>
          </p:cNvSpPr>
          <p:nvPr>
            <p:ph idx="1"/>
          </p:nvPr>
        </p:nvSpPr>
        <p:spPr>
          <a:xfrm>
            <a:off x="406463" y="878477"/>
            <a:ext cx="8229600" cy="4443038"/>
          </a:xfrm>
        </p:spPr>
        <p:txBody>
          <a:bodyPr>
            <a:noAutofit/>
          </a:bodyPr>
          <a:lstStyle/>
          <a:p>
            <a:pPr marL="285750" lvl="1">
              <a:buFont typeface="Courier New" panose="02070309020205020404" pitchFamily="49" charset="0"/>
              <a:buChar char="o"/>
            </a:pPr>
            <a:r>
              <a:rPr lang="en-US" sz="1500" dirty="0">
                <a:latin typeface="+mn-lt"/>
                <a:cs typeface="Calibri" panose="020F0502020204030204" pitchFamily="34" charset="0"/>
              </a:rPr>
              <a:t>Plant N-content was correlated to nodule weight and biomass/biomass components indicating high N-fixation and N-accumulation in genotypes with a greater biomass and nodule productivity.</a:t>
            </a:r>
          </a:p>
          <a:p>
            <a:pPr marL="285750" lvl="1">
              <a:buFont typeface="Courier New" panose="02070309020205020404" pitchFamily="49" charset="0"/>
              <a:buChar char="o"/>
            </a:pPr>
            <a:endParaRPr lang="en-US" sz="1500" dirty="0">
              <a:latin typeface="+mn-lt"/>
              <a:cs typeface="Calibri" panose="020F0502020204030204" pitchFamily="34" charset="0"/>
            </a:endParaRPr>
          </a:p>
          <a:p>
            <a:pPr marL="285750" lvl="1">
              <a:buFont typeface="Courier New" panose="02070309020205020404" pitchFamily="49" charset="0"/>
              <a:buChar char="o"/>
            </a:pPr>
            <a:r>
              <a:rPr lang="en-US" sz="1500" dirty="0">
                <a:latin typeface="+mn-lt"/>
                <a:cs typeface="Calibri" panose="020F0502020204030204" pitchFamily="34" charset="0"/>
              </a:rPr>
              <a:t>Interestingly, both the nodule number and weight were positively related to stem diameter, which suggests a relationship between stem and root system sizes, including the ability to support nodulation.</a:t>
            </a:r>
          </a:p>
          <a:p>
            <a:pPr marL="285750" lvl="1">
              <a:buFont typeface="Courier New" panose="02070309020205020404" pitchFamily="49" charset="0"/>
              <a:buChar char="o"/>
            </a:pPr>
            <a:endParaRPr lang="en-US" sz="1500" dirty="0">
              <a:latin typeface="+mn-lt"/>
              <a:cs typeface="Calibri" panose="020F0502020204030204" pitchFamily="34" charset="0"/>
            </a:endParaRPr>
          </a:p>
          <a:p>
            <a:pPr marL="285750" lvl="1">
              <a:buFont typeface="Courier New" panose="02070309020205020404" pitchFamily="49" charset="0"/>
              <a:buChar char="o"/>
            </a:pPr>
            <a:r>
              <a:rPr lang="en-US" sz="1500" dirty="0">
                <a:latin typeface="+mn-lt"/>
                <a:cs typeface="Calibri" panose="020F0502020204030204" pitchFamily="34" charset="0"/>
              </a:rPr>
              <a:t>Number of branches was positively related to biomass production parameters, excluding reproductive biomass, but this relationship is likely reflecting varietal differences in maturity (reproductive development) due to short growing period.</a:t>
            </a:r>
          </a:p>
          <a:p>
            <a:pPr marL="285750" lvl="1">
              <a:buFont typeface="Courier New" panose="02070309020205020404" pitchFamily="49" charset="0"/>
              <a:buChar char="o"/>
            </a:pPr>
            <a:endParaRPr lang="en-US" sz="1500" dirty="0">
              <a:latin typeface="+mn-lt"/>
              <a:cs typeface="Calibri" panose="020F0502020204030204" pitchFamily="34" charset="0"/>
            </a:endParaRPr>
          </a:p>
          <a:p>
            <a:pPr marL="285750" lvl="1">
              <a:buFont typeface="Courier New" panose="02070309020205020404" pitchFamily="49" charset="0"/>
              <a:buChar char="o"/>
            </a:pPr>
            <a:r>
              <a:rPr lang="en-US" sz="1500" dirty="0">
                <a:latin typeface="+mn-lt"/>
                <a:cs typeface="Calibri" panose="020F0502020204030204" pitchFamily="34" charset="0"/>
              </a:rPr>
              <a:t>Specific leaf area (SLA) varied by &gt; 49 cm</a:t>
            </a:r>
            <a:r>
              <a:rPr lang="en-US" sz="1500" baseline="30000" dirty="0">
                <a:latin typeface="+mn-lt"/>
                <a:cs typeface="Calibri" panose="020F0502020204030204" pitchFamily="34" charset="0"/>
              </a:rPr>
              <a:t>2</a:t>
            </a:r>
            <a:r>
              <a:rPr lang="en-US" sz="1500" dirty="0">
                <a:latin typeface="+mn-lt"/>
                <a:cs typeface="Calibri" panose="020F0502020204030204" pitchFamily="34" charset="0"/>
              </a:rPr>
              <a:t>/g leaf mass. This variation may be exploited by plant breeders to optimize potential SLA tradeoffs in leaf area production efficiency (relating to photosynthetic light interception) and leaf thickness (relating to drought tolerance trait).</a:t>
            </a:r>
          </a:p>
          <a:p>
            <a:pPr marL="571500" indent="-571500">
              <a:buFont typeface="Arial" panose="020B0604020202020204" pitchFamily="34" charset="0"/>
              <a:buChar char="•"/>
            </a:pPr>
            <a:endParaRPr lang="en-US" sz="1600" dirty="0">
              <a:solidFill>
                <a:srgbClr val="000033"/>
              </a:solidFill>
              <a:latin typeface="+mj-lt"/>
            </a:endParaRPr>
          </a:p>
          <a:p>
            <a:pPr>
              <a:buFont typeface="Wingdings" pitchFamily="2" charset="2"/>
              <a:buChar char="Ø"/>
            </a:pPr>
            <a:r>
              <a:rPr lang="en-US" sz="2400" b="1" dirty="0">
                <a:solidFill>
                  <a:srgbClr val="7F4444"/>
                </a:solidFill>
                <a:latin typeface="Arial" charset="0"/>
                <a:cs typeface="Arial" charset="0"/>
              </a:rPr>
              <a:t>Conclusion</a:t>
            </a:r>
          </a:p>
          <a:p>
            <a:pPr marL="234950" indent="-234950">
              <a:buFont typeface="Courier New" panose="02070309020205020404" pitchFamily="49" charset="0"/>
              <a:buChar char="o"/>
            </a:pPr>
            <a:r>
              <a:rPr lang="en-US" sz="1500" dirty="0">
                <a:solidFill>
                  <a:srgbClr val="000033"/>
                </a:solidFill>
                <a:latin typeface="+mn-lt"/>
              </a:rPr>
              <a:t>A substantial phenotypic and genotypic variation exists for guar germplasm improvement in relation to drought tolerance, N-fixation, and plant productivity traits.</a:t>
            </a:r>
          </a:p>
        </p:txBody>
      </p:sp>
      <p:sp>
        <p:nvSpPr>
          <p:cNvPr id="3" name="TextBox 2">
            <a:extLst>
              <a:ext uri="{FF2B5EF4-FFF2-40B4-BE49-F238E27FC236}">
                <a16:creationId xmlns:a16="http://schemas.microsoft.com/office/drawing/2014/main" id="{317011B6-CD4D-4245-8364-61142327762D}"/>
              </a:ext>
            </a:extLst>
          </p:cNvPr>
          <p:cNvSpPr txBox="1"/>
          <p:nvPr/>
        </p:nvSpPr>
        <p:spPr>
          <a:xfrm>
            <a:off x="194873" y="5996069"/>
            <a:ext cx="8739266" cy="461665"/>
          </a:xfrm>
          <a:prstGeom prst="rect">
            <a:avLst/>
          </a:prstGeom>
          <a:noFill/>
        </p:spPr>
        <p:txBody>
          <a:bodyPr wrap="square" rtlCol="0">
            <a:spAutoFit/>
          </a:bodyPr>
          <a:lstStyle/>
          <a:p>
            <a:pPr algn="ctr"/>
            <a:r>
              <a:rPr lang="en-US" sz="2400" b="1" dirty="0">
                <a:solidFill>
                  <a:srgbClr val="7F4444"/>
                </a:solidFill>
              </a:rPr>
              <a:t>Thank You !</a:t>
            </a:r>
          </a:p>
        </p:txBody>
      </p:sp>
      <p:pic>
        <p:nvPicPr>
          <p:cNvPr id="6" name="slide3.m4a" descr="slide3.m4a">
            <a:hlinkClick r:id="" action="ppaction://media"/>
            <a:extLst>
              <a:ext uri="{FF2B5EF4-FFF2-40B4-BE49-F238E27FC236}">
                <a16:creationId xmlns:a16="http://schemas.microsoft.com/office/drawing/2014/main" id="{406395DB-4FCB-F74C-BEDC-369B3215DCF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83539" y="2465754"/>
            <a:ext cx="488461" cy="488461"/>
          </a:xfrm>
          <a:prstGeom prst="rect">
            <a:avLst/>
          </a:prstGeom>
          <a:ln>
            <a:solidFill>
              <a:schemeClr val="tx1">
                <a:alpha val="63000"/>
              </a:schemeClr>
            </a:solidFill>
          </a:ln>
        </p:spPr>
      </p:pic>
    </p:spTree>
    <p:extLst>
      <p:ext uri="{BB962C8B-B14F-4D97-AF65-F5344CB8AC3E}">
        <p14:creationId xmlns:p14="http://schemas.microsoft.com/office/powerpoint/2010/main" val="62887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683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TAMU Palette">
      <a:dk1>
        <a:srgbClr val="332C2C"/>
      </a:dk1>
      <a:lt1>
        <a:sysClr val="window" lastClr="FFFFFF"/>
      </a:lt1>
      <a:dk2>
        <a:srgbClr val="565252"/>
      </a:dk2>
      <a:lt2>
        <a:srgbClr val="D9D9D9"/>
      </a:lt2>
      <a:accent1>
        <a:srgbClr val="500000"/>
      </a:accent1>
      <a:accent2>
        <a:srgbClr val="1D3362"/>
      </a:accent2>
      <a:accent3>
        <a:srgbClr val="FFFFFF"/>
      </a:accent3>
      <a:accent4>
        <a:srgbClr val="D0D0D0"/>
      </a:accent4>
      <a:accent5>
        <a:srgbClr val="444040"/>
      </a:accent5>
      <a:accent6>
        <a:srgbClr val="000000"/>
      </a:accent6>
      <a:hlink>
        <a:srgbClr val="500000"/>
      </a:hlink>
      <a:folHlink>
        <a:srgbClr val="B0AF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2188</TotalTime>
  <Words>447</Words>
  <Application>Microsoft Office PowerPoint</Application>
  <PresentationFormat>On-screen Show (4:3)</PresentationFormat>
  <Paragraphs>49</Paragraphs>
  <Slides>3</Slides>
  <Notes>3</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Calibri</vt:lpstr>
      <vt:lpstr>Courier New</vt:lpstr>
      <vt:lpstr>Georgia</vt:lpstr>
      <vt:lpstr>Open Sans ExtraBold</vt:lpstr>
      <vt:lpstr>Times New Roman</vt:lpstr>
      <vt:lpstr>Wingdings</vt:lpstr>
      <vt:lpstr>Office Theme</vt:lpstr>
      <vt:lpstr>   Exploring Relationships Among Above- and Belowground Phenotypic Traits in Guar (Cyamopsis tetragonoloba L.) </vt:lpstr>
      <vt:lpstr>Materials &amp; Methods</vt:lpstr>
      <vt:lpstr>Results &amp;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Header Text, 40pt dark gray</dc:title>
  <dc:creator>Rajan K. Shrestha</dc:creator>
  <cp:lastModifiedBy>Rajan K. Shrestha</cp:lastModifiedBy>
  <cp:revision>76</cp:revision>
  <dcterms:created xsi:type="dcterms:W3CDTF">2020-12-18T18:09:46Z</dcterms:created>
  <dcterms:modified xsi:type="dcterms:W3CDTF">2021-01-26T19:29:07Z</dcterms:modified>
</cp:coreProperties>
</file>