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34143" autoAdjust="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ina\Dropbox\Grad%20School\Transformation%20Project\Hormone%20Ratio%20Experiment%20table%20and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Shoots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Sheet1!$J$3:$J$11</c:f>
              <c:strCache>
                <c:ptCount val="9"/>
                <c:pt idx="0">
                  <c:v>0.5 [2,4-D], 0.1 [BA]</c:v>
                </c:pt>
                <c:pt idx="1">
                  <c:v>0.5 [2,4-D], 0.2 [BA]</c:v>
                </c:pt>
                <c:pt idx="2">
                  <c:v>0.5 [2,4-D], 0.3 [BA]</c:v>
                </c:pt>
                <c:pt idx="3">
                  <c:v>1 [2,4-D], 0.1 [BA]</c:v>
                </c:pt>
                <c:pt idx="4">
                  <c:v>1 [2,4-D], 0.2 [BA]</c:v>
                </c:pt>
                <c:pt idx="5">
                  <c:v>1 [2,4-D], 0.3 [BA]</c:v>
                </c:pt>
                <c:pt idx="6">
                  <c:v>1.5 [2,4-D], 0.1 [BA]</c:v>
                </c:pt>
                <c:pt idx="7">
                  <c:v>1.5 [2,4-D], 0.2 [BA]</c:v>
                </c:pt>
                <c:pt idx="8">
                  <c:v>1.5 [2,4-D], 0.3 [BA]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0">
                  <c:v>59.5</c:v>
                </c:pt>
                <c:pt idx="1">
                  <c:v>35.5</c:v>
                </c:pt>
                <c:pt idx="2">
                  <c:v>55.000000000000007</c:v>
                </c:pt>
                <c:pt idx="3">
                  <c:v>50</c:v>
                </c:pt>
                <c:pt idx="4">
                  <c:v>41</c:v>
                </c:pt>
                <c:pt idx="5">
                  <c:v>45</c:v>
                </c:pt>
                <c:pt idx="6">
                  <c:v>53.300000000000004</c:v>
                </c:pt>
                <c:pt idx="7">
                  <c:v>51.300000000000004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6-4DC5-8E79-925C59936421}"/>
            </c:ext>
          </c:extLst>
        </c:ser>
        <c:ser>
          <c:idx val="1"/>
          <c:order val="1"/>
          <c:tx>
            <c:strRef>
              <c:f>Sheet1!$L$2</c:f>
              <c:strCache>
                <c:ptCount val="1"/>
                <c:pt idx="0">
                  <c:v>Roots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Sheet1!$J$3:$J$11</c:f>
              <c:strCache>
                <c:ptCount val="9"/>
                <c:pt idx="0">
                  <c:v>0.5 [2,4-D], 0.1 [BA]</c:v>
                </c:pt>
                <c:pt idx="1">
                  <c:v>0.5 [2,4-D], 0.2 [BA]</c:v>
                </c:pt>
                <c:pt idx="2">
                  <c:v>0.5 [2,4-D], 0.3 [BA]</c:v>
                </c:pt>
                <c:pt idx="3">
                  <c:v>1 [2,4-D], 0.1 [BA]</c:v>
                </c:pt>
                <c:pt idx="4">
                  <c:v>1 [2,4-D], 0.2 [BA]</c:v>
                </c:pt>
                <c:pt idx="5">
                  <c:v>1 [2,4-D], 0.3 [BA]</c:v>
                </c:pt>
                <c:pt idx="6">
                  <c:v>1.5 [2,4-D], 0.1 [BA]</c:v>
                </c:pt>
                <c:pt idx="7">
                  <c:v>1.5 [2,4-D], 0.2 [BA]</c:v>
                </c:pt>
                <c:pt idx="8">
                  <c:v>1.5 [2,4-D], 0.3 [BA]</c:v>
                </c:pt>
              </c:strCache>
            </c:strRef>
          </c:cat>
          <c:val>
            <c:numRef>
              <c:f>Sheet1!$L$3:$L$11</c:f>
              <c:numCache>
                <c:formatCode>General</c:formatCode>
                <c:ptCount val="9"/>
                <c:pt idx="0">
                  <c:v>28.000000000000004</c:v>
                </c:pt>
                <c:pt idx="1">
                  <c:v>31</c:v>
                </c:pt>
                <c:pt idx="2">
                  <c:v>35</c:v>
                </c:pt>
                <c:pt idx="3">
                  <c:v>16</c:v>
                </c:pt>
                <c:pt idx="4">
                  <c:v>17</c:v>
                </c:pt>
                <c:pt idx="5">
                  <c:v>10.5</c:v>
                </c:pt>
                <c:pt idx="6">
                  <c:v>31.3</c:v>
                </c:pt>
                <c:pt idx="7">
                  <c:v>28.999999999999996</c:v>
                </c:pt>
                <c:pt idx="8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36-4DC5-8E79-925C59936421}"/>
            </c:ext>
          </c:extLst>
        </c:ser>
        <c:ser>
          <c:idx val="2"/>
          <c:order val="2"/>
          <c:tx>
            <c:strRef>
              <c:f>Sheet1!$M$2</c:f>
              <c:strCache>
                <c:ptCount val="1"/>
                <c:pt idx="0">
                  <c:v>Calli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Sheet1!$J$3:$J$11</c:f>
              <c:strCache>
                <c:ptCount val="9"/>
                <c:pt idx="0">
                  <c:v>0.5 [2,4-D], 0.1 [BA]</c:v>
                </c:pt>
                <c:pt idx="1">
                  <c:v>0.5 [2,4-D], 0.2 [BA]</c:v>
                </c:pt>
                <c:pt idx="2">
                  <c:v>0.5 [2,4-D], 0.3 [BA]</c:v>
                </c:pt>
                <c:pt idx="3">
                  <c:v>1 [2,4-D], 0.1 [BA]</c:v>
                </c:pt>
                <c:pt idx="4">
                  <c:v>1 [2,4-D], 0.2 [BA]</c:v>
                </c:pt>
                <c:pt idx="5">
                  <c:v>1 [2,4-D], 0.3 [BA]</c:v>
                </c:pt>
                <c:pt idx="6">
                  <c:v>1.5 [2,4-D], 0.1 [BA]</c:v>
                </c:pt>
                <c:pt idx="7">
                  <c:v>1.5 [2,4-D], 0.2 [BA]</c:v>
                </c:pt>
                <c:pt idx="8">
                  <c:v>1.5 [2,4-D], 0.3 [BA]</c:v>
                </c:pt>
              </c:strCache>
            </c:strRef>
          </c:cat>
          <c:val>
            <c:numRef>
              <c:f>Sheet1!$M$3:$M$11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28.999999999999996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19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36-4DC5-8E79-925C59936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7407887"/>
        <c:axId val="1047389583"/>
      </c:barChart>
      <c:catAx>
        <c:axId val="10474078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Treatments (mg/L)</a:t>
                </a:r>
              </a:p>
            </c:rich>
          </c:tx>
          <c:layout>
            <c:manualLayout>
              <c:xMode val="edge"/>
              <c:yMode val="edge"/>
              <c:x val="0.39637733008303877"/>
              <c:y val="0.791108272371571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7389583"/>
        <c:crosses val="autoZero"/>
        <c:auto val="1"/>
        <c:lblAlgn val="ctr"/>
        <c:lblOffset val="100"/>
        <c:noMultiLvlLbl val="0"/>
      </c:catAx>
      <c:valAx>
        <c:axId val="104738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</a:t>
                </a:r>
                <a:r>
                  <a:rPr lang="en-US" sz="20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Regenerated Tissue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47407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03214706261236"/>
          <c:y val="0.86840474370158449"/>
          <c:w val="0.38555958587348904"/>
          <c:h val="7.0733806635506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53A4-DB42-4709-A95A-D5309DECABB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ED4A9-6E1E-4226-AF16-5E3659839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D4A9-6E1E-4226-AF16-5E3659839B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D4A9-6E1E-4226-AF16-5E3659839B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1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D4A9-6E1E-4226-AF16-5E3659839B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7A65-966C-4622-ABCD-43B5F8BD3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E31DE-9628-4CA9-8CF9-89FDC3821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1027-A017-4142-8601-245DFBDD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2712-354B-4704-8E3E-3CE190A9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C9DA-D228-4C35-A096-287C7717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5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873E-5243-48A6-B153-C254A1D0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52536-5A40-4830-89C6-419469CDC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2FCB-F9F8-45A8-8FF9-0E9640C4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DDD29-5DFC-48BC-A590-021873F5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B5967-733E-4C31-987E-2FE89592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5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BE8AD-8AF8-44CC-B1FA-0FD5BD6AD9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0929D-99F6-48F8-9474-C8E9A6A9B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4C111-6F2E-4952-915A-1B8AF642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90EFA-6EE5-4EAC-A6CE-C6424460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035AE-F402-4A9E-8947-C81329F9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540B-6821-4D4A-937E-C6FB463E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0773B-83D2-437E-AD36-528A0E464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C8DCF-A38C-4E02-83E1-C1581F45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E9F7-ED70-4073-85F5-0D291A9B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A3E1-D435-4847-B8B7-206D70E3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88EE-0589-4C6E-A24D-C02B8685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79A02-3A3C-487E-9D2D-AE0D15B5E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63FA-0350-4D0E-8519-677DBDB2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F064B-C65F-4889-8CFA-B9F9863A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0720A-9FB6-4366-8351-78163363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B183-D032-4FC6-A16E-22E88A5A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F678-E74E-4212-A233-F555C8FC5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6E723-6EB4-4AC0-8B77-B0C1DDAD5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9EA19-95F3-4CAD-A674-BBFCFCC6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8CE1B-364D-45B6-BE15-770E3D0E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CB5AF-C8B4-4FBA-AA7B-E04189DC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95C1-29D4-4C26-B709-935532354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FADB9-856A-4ACE-B943-87EDB6F7C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E9FA6-3341-4090-B055-41773037E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55239-371A-4FE6-9E5A-5CDA47C90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4232E-3A78-42C2-899A-716C846F7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2A091-F57C-476E-B973-8D556819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6CDE4-4600-4758-87CE-9D0A04A9E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0523B-1375-4C9C-A175-867E30DB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C5AE-C00F-4714-ABF2-A16642F1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83610-B4AB-4DB8-AB69-C10D73D1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D6E03-315E-42D7-91F4-F50A3938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77B38-8905-4C5D-8107-760E605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89C15-150A-4AFE-8D82-9D44DD07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8C66C-06BE-4D20-AE1D-4155CF96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EC310-DA94-49A5-98C2-5FDEE6F3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7768-960B-4CFD-8ED8-736A2DC5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F4D50-0737-4997-860F-46047DBF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BEB56-3317-4188-8AB6-C748CD65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C31FA-4CDF-4D7A-9A14-610A3F94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B4446-EDF2-4D26-B195-0F3BBF1E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A7356-748D-4738-BC6C-38801A1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9C00-4E8D-41BC-8110-2FE175B7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0800F-F323-4A81-A6BF-69E554FB5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E92C7-47BE-40FB-A875-B2BD3AF3E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A6E6E-BADB-47EE-BB08-94286684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AFDB0-A3A5-4115-B12E-69B8BF36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51536-317D-4FF6-8612-917D90C4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CFCEB-7552-4F12-9CA4-704588C7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BFB8-D62B-416F-9E79-9896D268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02C7E-2DAB-41FD-A172-55C008F05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5A48-8B81-4999-9D22-150CB308180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33D9-745F-4835-9032-ADA235C77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F29F9-4E6A-4243-8E40-22E238330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BC5E-0348-40B0-BE09-D219D6E2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6D054A2A-F5BD-4DBD-B587-D5CE0F865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536640"/>
            <a:ext cx="12192000" cy="1448656"/>
          </a:xfrm>
        </p:spPr>
        <p:txBody>
          <a:bodyPr>
            <a:normAutofit fontScale="92500"/>
          </a:bodyPr>
          <a:lstStyle/>
          <a:p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Media optimization for turf bermudagrass experimental line FB1628 callus development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CDDA5-1899-4220-B64F-859C127D2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80065"/>
            <a:ext cx="12191999" cy="8723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Adina Y. Grossman*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Rebecca O. Arias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Kevin Begcy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Kevin E. Kenworthy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Esteban F. Rios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l">
              <a:lnSpc>
                <a:spcPct val="100000"/>
              </a:lnSpc>
            </a:pPr>
            <a:r>
              <a:rPr lang="en-US" sz="13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Agronomy Department, University of Florida, </a:t>
            </a:r>
            <a:r>
              <a:rPr lang="en-US" sz="13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Environmental Horticulture Department, University of Florida *Corresponding Author: adinaygrossman@ufl.edu</a:t>
            </a:r>
          </a:p>
          <a:p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A8E4CD9-E6B6-463C-B1A2-B2953B1599B2}"/>
              </a:ext>
            </a:extLst>
          </p:cNvPr>
          <p:cNvSpPr txBox="1">
            <a:spLocks/>
          </p:cNvSpPr>
          <p:nvPr/>
        </p:nvSpPr>
        <p:spPr>
          <a:xfrm>
            <a:off x="308230" y="3006873"/>
            <a:ext cx="10818688" cy="2973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Bermudagrass (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Cynodon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spp.): widely grown warm-season forage and turfgrass crop.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Sod Webworm (TSW) (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Herpetogramma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phaeopteralis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destructive turfgrass pest in FL.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Agrobacterium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-mediated transformation to insert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cry1Ac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delta-endotoxin of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calli growth with hormone concentrations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from Hu et al. (2005).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Auxin and cytokinin concentration and ratio for 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callus development differ by genotype (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2010).</a:t>
            </a:r>
          </a:p>
          <a:p>
            <a:endParaRPr lang="en-US" sz="1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494A0CF-B8BE-456C-8B10-E42061D7E96A}"/>
              </a:ext>
            </a:extLst>
          </p:cNvPr>
          <p:cNvSpPr txBox="1">
            <a:spLocks/>
          </p:cNvSpPr>
          <p:nvPr/>
        </p:nvSpPr>
        <p:spPr>
          <a:xfrm>
            <a:off x="4931470" y="1899142"/>
            <a:ext cx="2329059" cy="597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B9402-ECED-4740-A367-1A9F69302A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" r="15178"/>
          <a:stretch/>
        </p:blipFill>
        <p:spPr>
          <a:xfrm>
            <a:off x="8267034" y="4527652"/>
            <a:ext cx="3494751" cy="1684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652886-1CB3-4964-999C-F7CE8E6767AF}"/>
              </a:ext>
            </a:extLst>
          </p:cNvPr>
          <p:cNvSpPr txBox="1"/>
          <p:nvPr/>
        </p:nvSpPr>
        <p:spPr>
          <a:xfrm>
            <a:off x="4330748" y="8671177"/>
            <a:ext cx="638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FD15D-8299-4674-8E60-FDF44F1FFA61}"/>
              </a:ext>
            </a:extLst>
          </p:cNvPr>
          <p:cNvSpPr txBox="1"/>
          <p:nvPr/>
        </p:nvSpPr>
        <p:spPr>
          <a:xfrm>
            <a:off x="8267034" y="6211669"/>
            <a:ext cx="3494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Tropical Sod Webworm Larval Stage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Tofangsazi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et al., 2014) </a:t>
            </a:r>
            <a:endParaRPr lang="en-US" dirty="0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1C2BD4-E21C-4463-A6A8-E876A701C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F01A32B-F73E-42B9-BB38-7140FF3665BA}"/>
              </a:ext>
            </a:extLst>
          </p:cNvPr>
          <p:cNvSpPr txBox="1">
            <a:spLocks/>
          </p:cNvSpPr>
          <p:nvPr/>
        </p:nvSpPr>
        <p:spPr>
          <a:xfrm>
            <a:off x="799669" y="762842"/>
            <a:ext cx="10592657" cy="966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Optimize callus induction media (CIM) for bermudagrass line FB1628 to regenerate calli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218077B-72D5-46EB-9DF0-90C8CB07115A}"/>
              </a:ext>
            </a:extLst>
          </p:cNvPr>
          <p:cNvSpPr txBox="1">
            <a:spLocks/>
          </p:cNvSpPr>
          <p:nvPr/>
        </p:nvSpPr>
        <p:spPr>
          <a:xfrm>
            <a:off x="2745846" y="135569"/>
            <a:ext cx="6700308" cy="5979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1F1BE75-8512-451B-A467-2F6EC909A88A}"/>
              </a:ext>
            </a:extLst>
          </p:cNvPr>
          <p:cNvSpPr txBox="1">
            <a:spLocks/>
          </p:cNvSpPr>
          <p:nvPr/>
        </p:nvSpPr>
        <p:spPr>
          <a:xfrm>
            <a:off x="799671" y="2377525"/>
            <a:ext cx="10592656" cy="5065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MS (4.4 g/L), L-proline (2.0 g/L), Myo-Inositol (100 mg/L), CH (300 mg/L), Sucrose (30 g/L), Phytagel (3g/L), Plant Preservative Mixture (0.5 mL)</a:t>
            </a: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treatments: combinations of 2,4-D (auxin) and </a:t>
            </a:r>
            <a:r>
              <a:rPr lang="en-US" sz="2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Benzyladenine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(BA - cytokinin). </a:t>
            </a:r>
          </a:p>
          <a:p>
            <a:pPr marL="342900" indent="-342900"/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[2,4-D]: 0.5 ml/L, 1 ml/L, 1.5 ml/L </a:t>
            </a:r>
          </a:p>
          <a:p>
            <a:pPr marL="342900" indent="-342900"/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[BA]: 0.1 ml/L, 0.2 ml/L, 0.3 ml/L </a:t>
            </a:r>
          </a:p>
          <a:p>
            <a:pPr marL="342900" indent="-342900"/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Sterilized FB1628 nodes, placed on CIM, stored at 28 ⁰F in the dark.</a:t>
            </a:r>
          </a:p>
          <a:p>
            <a:pPr marL="342900" indent="-342900"/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Recorded % regenerated shoots, roots, and calli, 1 and 2 weeks after treatment initiation, using 3 reps.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A4B70AE-EBCA-403B-9212-B9290910199C}"/>
              </a:ext>
            </a:extLst>
          </p:cNvPr>
          <p:cNvSpPr txBox="1">
            <a:spLocks/>
          </p:cNvSpPr>
          <p:nvPr/>
        </p:nvSpPr>
        <p:spPr>
          <a:xfrm>
            <a:off x="3351551" y="1865003"/>
            <a:ext cx="5488894" cy="538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  <a:endParaRPr lang="en-US" sz="11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E09836-E2DE-4FED-B148-99039C935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D13A61-973D-4738-A9FE-CEB8202BA7C8}"/>
              </a:ext>
            </a:extLst>
          </p:cNvPr>
          <p:cNvSpPr txBox="1">
            <a:spLocks/>
          </p:cNvSpPr>
          <p:nvPr/>
        </p:nvSpPr>
        <p:spPr>
          <a:xfrm>
            <a:off x="1066800" y="169264"/>
            <a:ext cx="10058400" cy="597961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marL="0" indent="0" algn="ctr" defTabSz="2675223" rtl="0" eaLnBrk="1" latinLnBrk="0" hangingPunct="1">
              <a:spcBef>
                <a:spcPct val="20000"/>
              </a:spcBef>
              <a:buFont typeface="Arial" pitchFamily="34" charset="0"/>
              <a:buNone/>
              <a:defRPr sz="2240" b="1" u="sng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73619" indent="-836007" algn="l" defTabSz="26752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44029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1641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19252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56863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4474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32086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69697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FA2A86F-EC78-486A-9718-A9493D5AC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314584"/>
              </p:ext>
            </p:extLst>
          </p:nvPr>
        </p:nvGraphicFramePr>
        <p:xfrm>
          <a:off x="0" y="545692"/>
          <a:ext cx="10138158" cy="391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EFFA904-66D5-4178-AD03-588BF6DCD285}"/>
              </a:ext>
            </a:extLst>
          </p:cNvPr>
          <p:cNvSpPr txBox="1">
            <a:spLocks/>
          </p:cNvSpPr>
          <p:nvPr/>
        </p:nvSpPr>
        <p:spPr>
          <a:xfrm>
            <a:off x="10005752" y="1031831"/>
            <a:ext cx="1944250" cy="2400635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 algn="l" defTabSz="438890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1485825" indent="-571471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57297" indent="-571471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85916" indent="-628619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143093" indent="-457177" algn="l" defTabSz="43889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20694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9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82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regenerated tissue for each treatment of 2,4-D and BA ratio, and concentration.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456AA5A-60F2-44E8-9AC1-ADEE1E09A133}"/>
              </a:ext>
            </a:extLst>
          </p:cNvPr>
          <p:cNvSpPr txBox="1">
            <a:spLocks/>
          </p:cNvSpPr>
          <p:nvPr/>
        </p:nvSpPr>
        <p:spPr>
          <a:xfrm>
            <a:off x="7474246" y="4336932"/>
            <a:ext cx="2090994" cy="2479786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indent="0" algn="l" defTabSz="2675223" rtl="0" eaLnBrk="1" latinLnBrk="0" hangingPunct="1">
              <a:spcBef>
                <a:spcPct val="20000"/>
              </a:spcBef>
              <a:buFont typeface="Arial" pitchFamily="34" charset="0"/>
              <a:buNone/>
              <a:defRPr sz="1493" kern="1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905674" indent="-348336" algn="l" defTabSz="26752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93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254010" indent="-34833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3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37181" indent="-383170" algn="l" defTabSz="26752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93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915850" indent="-278669" algn="l" defTabSz="26752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93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7356863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94474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32086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369697" indent="-668806" algn="l" defTabSz="26752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Callus formation of FB1628 for 1 mg/L 2,4-D, 0.2 mg/L BA (A), 1.5 mg/L 2,4-D, 0.3 mg/L BA (B), and 1.0 mg/L 2,4-D, 0.1 mg/L BA (C).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B3F6B144-483C-4BE9-A823-036B206E8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t="-1" r="11293" b="47000"/>
          <a:stretch/>
        </p:blipFill>
        <p:spPr bwMode="auto">
          <a:xfrm rot="16200000">
            <a:off x="138884" y="4291129"/>
            <a:ext cx="2339205" cy="24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C79DCB2-C469-4AC7-AAB2-9CC39E29D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25861" r="16367" b="19082"/>
          <a:stretch/>
        </p:blipFill>
        <p:spPr bwMode="auto">
          <a:xfrm rot="16200000">
            <a:off x="2583984" y="4291128"/>
            <a:ext cx="2339206" cy="24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23BF99D-B60E-4FE9-9F77-5408A031E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33986" r="52760" b="39373"/>
          <a:stretch/>
        </p:blipFill>
        <p:spPr bwMode="auto">
          <a:xfrm>
            <a:off x="4981591" y="4343231"/>
            <a:ext cx="2484100" cy="23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B46C4-8C9A-44E6-AB8B-8251BBA6B2B4}"/>
              </a:ext>
            </a:extLst>
          </p:cNvPr>
          <p:cNvSpPr txBox="1"/>
          <p:nvPr/>
        </p:nvSpPr>
        <p:spPr>
          <a:xfrm>
            <a:off x="4990147" y="4336932"/>
            <a:ext cx="17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97043-5B73-449B-A2DF-AECDF9CDABA9}"/>
              </a:ext>
            </a:extLst>
          </p:cNvPr>
          <p:cNvSpPr txBox="1"/>
          <p:nvPr/>
        </p:nvSpPr>
        <p:spPr>
          <a:xfrm>
            <a:off x="108501" y="4336932"/>
            <a:ext cx="17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292AD-09B5-4875-A837-2A78CCB03918}"/>
              </a:ext>
            </a:extLst>
          </p:cNvPr>
          <p:cNvSpPr txBox="1"/>
          <p:nvPr/>
        </p:nvSpPr>
        <p:spPr>
          <a:xfrm>
            <a:off x="2506047" y="4349528"/>
            <a:ext cx="17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87EAD-8926-48B1-AD62-08DA9B2C6EC9}"/>
              </a:ext>
            </a:extLst>
          </p:cNvPr>
          <p:cNvSpPr txBox="1"/>
          <p:nvPr/>
        </p:nvSpPr>
        <p:spPr>
          <a:xfrm>
            <a:off x="9493321" y="4037744"/>
            <a:ext cx="261819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concentrations of 2,4-D and BA are required for calli formation in FB1628.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1981C6-E7DC-4E27-BE69-5B98E6CF5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396</Words>
  <Application>Microsoft Office PowerPoint</Application>
  <PresentationFormat>Widescreen</PresentationFormat>
  <Paragraphs>34</Paragraphs>
  <Slides>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Media optimization for turf bermudagrass experimental line FB1628 callus development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optimization for turf bermudagrass experimental line FB1628 callus development  </dc:title>
  <dc:creator>Grossman,Adina Y</dc:creator>
  <cp:lastModifiedBy>Grossman,Adina Y</cp:lastModifiedBy>
  <cp:revision>15</cp:revision>
  <dcterms:created xsi:type="dcterms:W3CDTF">2021-01-21T19:19:07Z</dcterms:created>
  <dcterms:modified xsi:type="dcterms:W3CDTF">2021-01-21T20:46:37Z</dcterms:modified>
</cp:coreProperties>
</file>