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sldIdLst>
    <p:sldId id="256" r:id="rId2"/>
    <p:sldId id="257" r:id="rId3"/>
    <p:sldId id="263"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1" autoAdjust="0"/>
    <p:restoredTop sz="84991"/>
  </p:normalViewPr>
  <p:slideViewPr>
    <p:cSldViewPr snapToGrid="0">
      <p:cViewPr>
        <p:scale>
          <a:sx n="112" d="100"/>
          <a:sy n="112" d="100"/>
        </p:scale>
        <p:origin x="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AF0D7-715D-9F4A-ABE3-AE7DC7060BA6}" type="datetimeFigureOut">
              <a:rPr lang="en-US" smtClean="0"/>
              <a:t>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610C4-AEE8-5F42-8525-88F3A4B98692}" type="slidenum">
              <a:rPr lang="en-US" smtClean="0"/>
              <a:t>‹#›</a:t>
            </a:fld>
            <a:endParaRPr lang="en-US"/>
          </a:p>
        </p:txBody>
      </p:sp>
    </p:spTree>
    <p:extLst>
      <p:ext uri="{BB962C8B-B14F-4D97-AF65-F5344CB8AC3E}">
        <p14:creationId xmlns:p14="http://schemas.microsoft.com/office/powerpoint/2010/main" val="421580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Industrial hemp is valued as a multi-purpose crop with profitable potential in Southeastern U.S., thus research has been underway to identify hemp germplasm that will suit the region’s environmental conditions. Florida’s location enhances climactic sensitivity as tropical climates further the rainy season during the summer. Furthermore, most Florida soils are aquods, wet sandy soils with low nutrients, which in tandem with torrential rains can result in devastating economic and crop losses. An industrial hemp plant that shows plasticity to its environment can be economically beneficial to farmers and reduce the likelihood of crop loss. Although waterlogged soils in a 2019 summer hemp variety trial in Hague, FL damaged the crop, there was variation in tolerance to the flooding, particularly from hemp variety Yuma-2, that survived the longest in flooded field conditions. </a:t>
            </a:r>
            <a:endParaRPr lang="en-US" dirty="0"/>
          </a:p>
        </p:txBody>
      </p:sp>
      <p:sp>
        <p:nvSpPr>
          <p:cNvPr id="4" name="Slide Number Placeholder 3"/>
          <p:cNvSpPr>
            <a:spLocks noGrp="1"/>
          </p:cNvSpPr>
          <p:nvPr>
            <p:ph type="sldNum" sz="quarter" idx="5"/>
          </p:nvPr>
        </p:nvSpPr>
        <p:spPr/>
        <p:txBody>
          <a:bodyPr/>
          <a:lstStyle/>
          <a:p>
            <a:fld id="{7A8610C4-AEE8-5F42-8525-88F3A4B98692}" type="slidenum">
              <a:rPr lang="en-US" smtClean="0"/>
              <a:t>1</a:t>
            </a:fld>
            <a:endParaRPr lang="en-US"/>
          </a:p>
        </p:txBody>
      </p:sp>
    </p:spTree>
    <p:extLst>
      <p:ext uri="{BB962C8B-B14F-4D97-AF65-F5344CB8AC3E}">
        <p14:creationId xmlns:p14="http://schemas.microsoft.com/office/powerpoint/2010/main" val="129361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Following our 2019 field trial, we established a greenhouse study at the UF Agronomy Turf and Forage Physiology lab Gainesville, FL. A manual flooding system pictured below was used to mimic field flood conditions.</a:t>
            </a:r>
            <a:r>
              <a:rPr lang="en-US" dirty="0">
                <a:effectLst/>
              </a:rPr>
              <a:t>  The experiment was a 2-factor completely randomized design with four replicates: factor 1 being flood duration of which we had 0,24,48,72, and 96 h increments and factor 2 was flood frequency either weekly or biweekly. The experiment took place in 6 week periods in two separate runs.</a:t>
            </a:r>
            <a:endParaRPr lang="en-US" dirty="0"/>
          </a:p>
        </p:txBody>
      </p:sp>
      <p:sp>
        <p:nvSpPr>
          <p:cNvPr id="4" name="Slide Number Placeholder 3"/>
          <p:cNvSpPr>
            <a:spLocks noGrp="1"/>
          </p:cNvSpPr>
          <p:nvPr>
            <p:ph type="sldNum" sz="quarter" idx="5"/>
          </p:nvPr>
        </p:nvSpPr>
        <p:spPr/>
        <p:txBody>
          <a:bodyPr/>
          <a:lstStyle/>
          <a:p>
            <a:fld id="{7A8610C4-AEE8-5F42-8525-88F3A4B98692}" type="slidenum">
              <a:rPr lang="en-US" smtClean="0"/>
              <a:t>2</a:t>
            </a:fld>
            <a:endParaRPr lang="en-US"/>
          </a:p>
        </p:txBody>
      </p:sp>
    </p:spTree>
    <p:extLst>
      <p:ext uri="{BB962C8B-B14F-4D97-AF65-F5344CB8AC3E}">
        <p14:creationId xmlns:p14="http://schemas.microsoft.com/office/powerpoint/2010/main" val="279042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measured physiological variable, chlorophyll content was lower in year 2 and weekly flooding overall resulted in lower chlorophyll content, which tends to decrease when plants are under stress conditions. Our aboveground biomass greatly decreases as the increment of flooding duration and frequency increased. A major turnover point occurs between 24 to 48 hours of flooding, thereafter plant biomass drops. Key takeaways are that anoxic soil conditions reduce level of chlorophyll content and a drastic turnover in plant yield occurs between 1 to two days of flooding in either weekly or biweekly flood conditions, which we can parallel to frequent rains during the summer in FL. This helps us determine the maximum waterlogged conditions that could result in stand loss for Florida farmers.</a:t>
            </a:r>
          </a:p>
        </p:txBody>
      </p:sp>
      <p:sp>
        <p:nvSpPr>
          <p:cNvPr id="4" name="Slide Number Placeholder 3"/>
          <p:cNvSpPr>
            <a:spLocks noGrp="1"/>
          </p:cNvSpPr>
          <p:nvPr>
            <p:ph type="sldNum" sz="quarter" idx="5"/>
          </p:nvPr>
        </p:nvSpPr>
        <p:spPr/>
        <p:txBody>
          <a:bodyPr/>
          <a:lstStyle/>
          <a:p>
            <a:fld id="{7A8610C4-AEE8-5F42-8525-88F3A4B98692}" type="slidenum">
              <a:rPr lang="en-US" smtClean="0"/>
              <a:t>3</a:t>
            </a:fld>
            <a:endParaRPr lang="en-US"/>
          </a:p>
        </p:txBody>
      </p:sp>
    </p:spTree>
    <p:extLst>
      <p:ext uri="{BB962C8B-B14F-4D97-AF65-F5344CB8AC3E}">
        <p14:creationId xmlns:p14="http://schemas.microsoft.com/office/powerpoint/2010/main" val="90816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76728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320823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73353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92777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13A-9239-46AE-8E81-9652ADF8B2E0}"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41112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A313A-9239-46AE-8E81-9652ADF8B2E0}"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63982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A313A-9239-46AE-8E81-9652ADF8B2E0}" type="datetimeFigureOut">
              <a:rPr lang="en-US" smtClean="0"/>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36997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A313A-9239-46AE-8E81-9652ADF8B2E0}" type="datetimeFigureOut">
              <a:rPr lang="en-US" smtClean="0"/>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25791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A313A-9239-46AE-8E81-9652ADF8B2E0}" type="datetimeFigureOut">
              <a:rPr lang="en-US" smtClean="0"/>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23523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AA313A-9239-46AE-8E81-9652ADF8B2E0}"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8552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AA313A-9239-46AE-8E81-9652ADF8B2E0}"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8168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A313A-9239-46AE-8E81-9652ADF8B2E0}" type="datetimeFigureOut">
              <a:rPr lang="en-US" smtClean="0"/>
              <a:t>1/19/21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06C9F-A281-439D-97C6-E2FBEE835D1A}" type="slidenum">
              <a:rPr lang="en-US" smtClean="0"/>
              <a:t>‹#›</a:t>
            </a:fld>
            <a:endParaRPr lang="en-US"/>
          </a:p>
        </p:txBody>
      </p:sp>
    </p:spTree>
    <p:extLst>
      <p:ext uri="{BB962C8B-B14F-4D97-AF65-F5344CB8AC3E}">
        <p14:creationId xmlns:p14="http://schemas.microsoft.com/office/powerpoint/2010/main" val="853830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image" Target="../media/image8.jpg"/><Relationship Id="rId5" Type="http://schemas.openxmlformats.org/officeDocument/2006/relationships/image" Target="../media/image2.jpeg"/><Relationship Id="rId10" Type="http://schemas.openxmlformats.org/officeDocument/2006/relationships/image" Target="../media/image7.tiff"/><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jp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B3D48FB-691C-C341-BE7C-1B5B1AF9A762}"/>
              </a:ext>
            </a:extLst>
          </p:cNvPr>
          <p:cNvPicPr>
            <a:picLocks noChangeAspect="1" noChangeArrowheads="1"/>
          </p:cNvPicPr>
          <p:nvPr/>
        </p:nvPicPr>
        <p:blipFill rotWithShape="1">
          <a:blip r:embed="rId5">
            <a:alphaModFix amt="50000"/>
            <a:extLst>
              <a:ext uri="{28A0092B-C50C-407E-A947-70E740481C1C}">
                <a14:useLocalDpi xmlns:a14="http://schemas.microsoft.com/office/drawing/2010/main" val="0"/>
              </a:ext>
            </a:extLst>
          </a:blip>
          <a:srcRect t="12548" b="3496"/>
          <a:stretch/>
        </p:blipFill>
        <p:spPr bwMode="auto">
          <a:xfrm>
            <a:off x="-1662"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93590" y="1416392"/>
            <a:ext cx="10778838" cy="293655"/>
          </a:xfrm>
        </p:spPr>
        <p:txBody>
          <a:bodyPr>
            <a:normAutofit fontScale="90000"/>
          </a:bodyPr>
          <a:lstStyle/>
          <a:p>
            <a:r>
              <a:rPr lang="en-US" sz="3600" b="1" dirty="0">
                <a:solidFill>
                  <a:srgbClr val="FFFFFF"/>
                </a:solidFill>
                <a:latin typeface="Calibri" panose="020F0502020204030204" pitchFamily="34" charset="0"/>
                <a:cs typeface="Calibri" panose="020F0502020204030204" pitchFamily="34" charset="0"/>
              </a:rPr>
              <a:t>Industrial hemp crop response to waterlogging</a:t>
            </a:r>
            <a:br>
              <a:rPr lang="en-US" sz="4800" b="1" dirty="0">
                <a:solidFill>
                  <a:srgbClr val="FFFFFF"/>
                </a:solidFill>
                <a:latin typeface="Calibri" panose="020F0502020204030204" pitchFamily="34" charset="0"/>
                <a:cs typeface="Calibri" panose="020F0502020204030204" pitchFamily="34" charset="0"/>
              </a:rPr>
            </a:br>
            <a:br>
              <a:rPr lang="en-US" sz="2000" dirty="0">
                <a:solidFill>
                  <a:srgbClr val="FFFFFF"/>
                </a:solidFill>
              </a:rPr>
            </a:br>
            <a:r>
              <a:rPr lang="en-US" sz="1600" b="1" dirty="0">
                <a:solidFill>
                  <a:srgbClr val="FFFFFF"/>
                </a:solidFill>
              </a:rPr>
              <a:t>Maryjo Valle</a:t>
            </a:r>
            <a:r>
              <a:rPr lang="en-US" sz="1600" dirty="0">
                <a:solidFill>
                  <a:srgbClr val="FFFFFF"/>
                </a:solidFill>
              </a:rPr>
              <a:t>*</a:t>
            </a:r>
            <a:r>
              <a:rPr lang="en-US" sz="1600" baseline="30000" dirty="0">
                <a:solidFill>
                  <a:srgbClr val="FFFFFF"/>
                </a:solidFill>
              </a:rPr>
              <a:t>1</a:t>
            </a:r>
            <a:r>
              <a:rPr lang="en-US" sz="1600" dirty="0">
                <a:solidFill>
                  <a:srgbClr val="FFFFFF"/>
                </a:solidFill>
              </a:rPr>
              <a:t>, Esteban Rios</a:t>
            </a:r>
            <a:r>
              <a:rPr lang="en-US" sz="1600" baseline="30000" dirty="0">
                <a:solidFill>
                  <a:srgbClr val="FFFFFF"/>
                </a:solidFill>
              </a:rPr>
              <a:t>1</a:t>
            </a:r>
            <a:r>
              <a:rPr lang="en-US" sz="1600" dirty="0">
                <a:solidFill>
                  <a:srgbClr val="FFFFFF"/>
                </a:solidFill>
              </a:rPr>
              <a:t>, Zachary T. Brym</a:t>
            </a:r>
            <a:r>
              <a:rPr lang="en-US" sz="1600" baseline="30000" dirty="0">
                <a:solidFill>
                  <a:srgbClr val="FFFFFF"/>
                </a:solidFill>
              </a:rPr>
              <a:t>2</a:t>
            </a:r>
            <a:r>
              <a:rPr lang="en-US" sz="1600" dirty="0">
                <a:solidFill>
                  <a:srgbClr val="FFFFFF"/>
                </a:solidFill>
              </a:rPr>
              <a:t>, Kevin Kenworthy</a:t>
            </a:r>
            <a:r>
              <a:rPr lang="en-US" sz="1600" baseline="30000" dirty="0">
                <a:solidFill>
                  <a:srgbClr val="FFFFFF"/>
                </a:solidFill>
              </a:rPr>
              <a:t>1</a:t>
            </a:r>
            <a:r>
              <a:rPr lang="en-US" sz="1600" dirty="0">
                <a:solidFill>
                  <a:srgbClr val="FFFFFF"/>
                </a:solidFill>
              </a:rPr>
              <a:t>, John Erickson</a:t>
            </a:r>
            <a:r>
              <a:rPr lang="en-US" sz="1600" baseline="30000" dirty="0">
                <a:solidFill>
                  <a:srgbClr val="FFFFFF"/>
                </a:solidFill>
              </a:rPr>
              <a:t>1</a:t>
            </a:r>
            <a:br>
              <a:rPr lang="en-US" sz="1600" dirty="0">
                <a:solidFill>
                  <a:srgbClr val="FFFFFF"/>
                </a:solidFill>
              </a:rPr>
            </a:br>
            <a:r>
              <a:rPr lang="en-US" sz="1600" baseline="30000" dirty="0">
                <a:solidFill>
                  <a:srgbClr val="FFFFFF"/>
                </a:solidFill>
              </a:rPr>
              <a:t>1</a:t>
            </a:r>
            <a:r>
              <a:rPr lang="en-US" sz="1600" dirty="0">
                <a:solidFill>
                  <a:srgbClr val="FFFFFF"/>
                </a:solidFill>
              </a:rPr>
              <a:t>Agronomy Department, University of Florida, Gainesville, FL, USA </a:t>
            </a:r>
            <a:br>
              <a:rPr lang="en-US" sz="1600" dirty="0">
                <a:solidFill>
                  <a:srgbClr val="FFFFFF"/>
                </a:solidFill>
              </a:rPr>
            </a:br>
            <a:r>
              <a:rPr lang="en-US" sz="1600" baseline="30000" dirty="0">
                <a:solidFill>
                  <a:srgbClr val="FFFFFF"/>
                </a:solidFill>
              </a:rPr>
              <a:t>2</a:t>
            </a:r>
            <a:r>
              <a:rPr lang="en-US" sz="1600" dirty="0">
                <a:solidFill>
                  <a:srgbClr val="FFFFFF"/>
                </a:solidFill>
              </a:rPr>
              <a:t>Tropical Research and Education Center, University of Florida, Homestead, FL, USA</a:t>
            </a:r>
            <a:br>
              <a:rPr lang="en-US" sz="1600" dirty="0">
                <a:solidFill>
                  <a:srgbClr val="FFFFFF"/>
                </a:solidFill>
              </a:rPr>
            </a:br>
            <a:r>
              <a:rPr lang="en-US" sz="1600" dirty="0">
                <a:solidFill>
                  <a:srgbClr val="FFFFFF"/>
                </a:solidFill>
              </a:rPr>
              <a:t>*Corresponding Author: </a:t>
            </a:r>
            <a:r>
              <a:rPr lang="en-US" sz="1600" dirty="0" err="1">
                <a:solidFill>
                  <a:srgbClr val="FFFFFF"/>
                </a:solidFill>
              </a:rPr>
              <a:t>maryjovalle@ufl.edu</a:t>
            </a:r>
            <a:r>
              <a:rPr lang="en-US" sz="1600" dirty="0">
                <a:solidFill>
                  <a:srgbClr val="FFFFFF"/>
                </a:solidFill>
              </a:rPr>
              <a:t> </a:t>
            </a:r>
            <a:br>
              <a:rPr lang="en-US" sz="2000" dirty="0">
                <a:solidFill>
                  <a:srgbClr val="FFFFFF"/>
                </a:solidFill>
              </a:rPr>
            </a:br>
            <a:endParaRPr lang="en-US" sz="2000" dirty="0">
              <a:solidFill>
                <a:srgbClr val="FFFFFF"/>
              </a:solidFill>
            </a:endParaRPr>
          </a:p>
        </p:txBody>
      </p:sp>
      <p:pic>
        <p:nvPicPr>
          <p:cNvPr id="1028" name="Picture 4">
            <a:extLst>
              <a:ext uri="{FF2B5EF4-FFF2-40B4-BE49-F238E27FC236}">
                <a16:creationId xmlns:a16="http://schemas.microsoft.com/office/drawing/2014/main" id="{44AF22F2-B1AF-1742-BF55-A16C3FCD7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02" y="2124576"/>
            <a:ext cx="3385070" cy="39016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4BC1AA-C4B4-2A45-928C-8B6A3CB7A254}"/>
              </a:ext>
            </a:extLst>
          </p:cNvPr>
          <p:cNvSpPr txBox="1"/>
          <p:nvPr/>
        </p:nvSpPr>
        <p:spPr>
          <a:xfrm>
            <a:off x="3975254" y="2287878"/>
            <a:ext cx="5104015" cy="3477875"/>
          </a:xfrm>
          <a:prstGeom prst="rect">
            <a:avLst/>
          </a:prstGeom>
          <a:noFill/>
        </p:spPr>
        <p:txBody>
          <a:bodyPr wrap="square" rtlCol="0">
            <a:spAutoFit/>
          </a:bodyPr>
          <a:lstStyle/>
          <a:p>
            <a:pPr marL="342900" indent="-342900">
              <a:buFont typeface="Wingdings" pitchFamily="2" charset="2"/>
              <a:buChar char="Ø"/>
            </a:pPr>
            <a:r>
              <a:rPr lang="en-US" sz="2000" dirty="0"/>
              <a:t>Multi-purpose crop: </a:t>
            </a:r>
          </a:p>
          <a:p>
            <a:pPr marL="800100" lvl="1" indent="-342900">
              <a:buFont typeface="Wingdings" pitchFamily="2" charset="2"/>
              <a:buChar char="Ø"/>
            </a:pPr>
            <a:r>
              <a:rPr lang="en-US" sz="2000" dirty="0"/>
              <a:t>pharmaceutical, food, fiber, etc.</a:t>
            </a:r>
          </a:p>
          <a:p>
            <a:pPr lvl="1"/>
            <a:endParaRPr lang="en-US" sz="2000" dirty="0"/>
          </a:p>
          <a:p>
            <a:pPr marL="342900" indent="-342900">
              <a:buFont typeface="Wingdings" pitchFamily="2" charset="2"/>
              <a:buChar char="Ø"/>
            </a:pPr>
            <a:r>
              <a:rPr lang="en-US" sz="2000" dirty="0"/>
              <a:t>Florida climate: sub-tropical, mild winters and hot, sunny, and muggy summers</a:t>
            </a:r>
          </a:p>
          <a:p>
            <a:endParaRPr lang="en-US" sz="2000" dirty="0"/>
          </a:p>
          <a:p>
            <a:pPr marL="342900" indent="-342900">
              <a:buFont typeface="Wingdings" pitchFamily="2" charset="2"/>
              <a:buChar char="Ø"/>
            </a:pPr>
            <a:r>
              <a:rPr lang="en-US" sz="2000" dirty="0"/>
              <a:t>Florida soils: ~70% Flatwood soils</a:t>
            </a:r>
          </a:p>
          <a:p>
            <a:pPr marL="800100" lvl="1" indent="-342900">
              <a:buFont typeface="Wingdings" pitchFamily="2" charset="2"/>
              <a:buChar char="Ø"/>
            </a:pPr>
            <a:r>
              <a:rPr lang="en-US" sz="2000" dirty="0"/>
              <a:t>Deep, poorly drained, loamy or sandy soils</a:t>
            </a:r>
          </a:p>
          <a:p>
            <a:pPr marL="800100" lvl="1" indent="-342900">
              <a:buFont typeface="Wingdings" pitchFamily="2" charset="2"/>
              <a:buChar char="Ø"/>
            </a:pPr>
            <a:r>
              <a:rPr lang="en-US" sz="2000" dirty="0"/>
              <a:t>Warm soil temperature </a:t>
            </a:r>
          </a:p>
          <a:p>
            <a:pPr marL="800100" lvl="1" indent="-342900">
              <a:buFont typeface="Wingdings" pitchFamily="2" charset="2"/>
              <a:buChar char="Ø"/>
            </a:pPr>
            <a:r>
              <a:rPr lang="en-US" sz="2000" dirty="0"/>
              <a:t>Aquic soil moisture</a:t>
            </a:r>
          </a:p>
        </p:txBody>
      </p:sp>
      <p:pic>
        <p:nvPicPr>
          <p:cNvPr id="15" name="Picture 14">
            <a:extLst>
              <a:ext uri="{FF2B5EF4-FFF2-40B4-BE49-F238E27FC236}">
                <a16:creationId xmlns:a16="http://schemas.microsoft.com/office/drawing/2014/main" id="{FDFA9B7B-DE1A-EC47-887D-1CF02B8B36EC}"/>
              </a:ext>
            </a:extLst>
          </p:cNvPr>
          <p:cNvPicPr>
            <a:picLocks noChangeAspect="1"/>
          </p:cNvPicPr>
          <p:nvPr/>
        </p:nvPicPr>
        <p:blipFill>
          <a:blip r:embed="rId7"/>
          <a:stretch>
            <a:fillRect/>
          </a:stretch>
        </p:blipFill>
        <p:spPr>
          <a:xfrm>
            <a:off x="9357681" y="2024506"/>
            <a:ext cx="2398530" cy="200883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AAA32D5A-D7B1-E249-8D76-4C31341111BC}"/>
              </a:ext>
            </a:extLst>
          </p:cNvPr>
          <p:cNvPicPr>
            <a:picLocks noChangeAspect="1"/>
          </p:cNvPicPr>
          <p:nvPr/>
        </p:nvPicPr>
        <p:blipFill>
          <a:blip r:embed="rId8"/>
          <a:stretch>
            <a:fillRect/>
          </a:stretch>
        </p:blipFill>
        <p:spPr>
          <a:xfrm>
            <a:off x="9332282" y="4267001"/>
            <a:ext cx="2423930" cy="2008835"/>
          </a:xfrm>
          <a:prstGeom prst="rect">
            <a:avLst/>
          </a:prstGeom>
          <a:ln>
            <a:noFill/>
          </a:ln>
          <a:effectLst>
            <a:outerShdw blurRad="292100" dist="139700" dir="2700000" algn="tl" rotWithShape="0">
              <a:srgbClr val="333333">
                <a:alpha val="65000"/>
              </a:srgbClr>
            </a:outerShdw>
          </a:effectLst>
        </p:spPr>
      </p:pic>
      <p:sp>
        <p:nvSpPr>
          <p:cNvPr id="17" name="Down Arrow 16">
            <a:extLst>
              <a:ext uri="{FF2B5EF4-FFF2-40B4-BE49-F238E27FC236}">
                <a16:creationId xmlns:a16="http://schemas.microsoft.com/office/drawing/2014/main" id="{E449B9B7-92DD-5144-AE8C-BCEB3504754F}"/>
              </a:ext>
            </a:extLst>
          </p:cNvPr>
          <p:cNvSpPr/>
          <p:nvPr/>
        </p:nvSpPr>
        <p:spPr>
          <a:xfrm>
            <a:off x="10419758" y="3974960"/>
            <a:ext cx="215876" cy="35683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18234E-ADDF-7746-88CD-9E3A5EFE38F4}"/>
              </a:ext>
            </a:extLst>
          </p:cNvPr>
          <p:cNvSpPr txBox="1"/>
          <p:nvPr/>
        </p:nvSpPr>
        <p:spPr>
          <a:xfrm>
            <a:off x="9237140" y="6411197"/>
            <a:ext cx="2796988" cy="369332"/>
          </a:xfrm>
          <a:prstGeom prst="rect">
            <a:avLst/>
          </a:prstGeom>
          <a:noFill/>
        </p:spPr>
        <p:txBody>
          <a:bodyPr wrap="square" rtlCol="0">
            <a:spAutoFit/>
          </a:bodyPr>
          <a:lstStyle/>
          <a:p>
            <a:r>
              <a:rPr lang="en-US" dirty="0"/>
              <a:t>Hague, FL Summer 2019</a:t>
            </a:r>
          </a:p>
        </p:txBody>
      </p:sp>
      <p:sp>
        <p:nvSpPr>
          <p:cNvPr id="19" name="TextBox 18">
            <a:extLst>
              <a:ext uri="{FF2B5EF4-FFF2-40B4-BE49-F238E27FC236}">
                <a16:creationId xmlns:a16="http://schemas.microsoft.com/office/drawing/2014/main" id="{CF9AF008-8361-464D-8DD4-CCD922A6B323}"/>
              </a:ext>
            </a:extLst>
          </p:cNvPr>
          <p:cNvSpPr txBox="1"/>
          <p:nvPr/>
        </p:nvSpPr>
        <p:spPr>
          <a:xfrm>
            <a:off x="1082409" y="1570429"/>
            <a:ext cx="9601200" cy="400110"/>
          </a:xfrm>
          <a:prstGeom prst="rect">
            <a:avLst/>
          </a:prstGeom>
          <a:solidFill>
            <a:schemeClr val="accent6">
              <a:lumMod val="60000"/>
              <a:lumOff val="40000"/>
            </a:schemeClr>
          </a:solidFill>
        </p:spPr>
        <p:txBody>
          <a:bodyPr wrap="square" rtlCol="0">
            <a:spAutoFit/>
          </a:bodyPr>
          <a:lstStyle/>
          <a:p>
            <a:r>
              <a:rPr lang="en-US" sz="2000" b="1" dirty="0">
                <a:solidFill>
                  <a:schemeClr val="accent6">
                    <a:lumMod val="75000"/>
                  </a:schemeClr>
                </a:solidFill>
              </a:rPr>
              <a:t>Rationale</a:t>
            </a:r>
          </a:p>
        </p:txBody>
      </p:sp>
      <p:pic>
        <p:nvPicPr>
          <p:cNvPr id="20" name="Picture 19">
            <a:extLst>
              <a:ext uri="{FF2B5EF4-FFF2-40B4-BE49-F238E27FC236}">
                <a16:creationId xmlns:a16="http://schemas.microsoft.com/office/drawing/2014/main" id="{BF9C78B8-A3A4-E242-B8F5-1BBCD762C4B5}"/>
              </a:ext>
            </a:extLst>
          </p:cNvPr>
          <p:cNvPicPr>
            <a:picLocks noChangeAspect="1"/>
          </p:cNvPicPr>
          <p:nvPr/>
        </p:nvPicPr>
        <p:blipFill>
          <a:blip r:embed="rId9">
            <a:duotone>
              <a:schemeClr val="accent1">
                <a:shade val="45000"/>
                <a:satMod val="135000"/>
              </a:schemeClr>
              <a:prstClr val="white"/>
            </a:duotone>
          </a:blip>
          <a:stretch>
            <a:fillRect/>
          </a:stretch>
        </p:blipFill>
        <p:spPr>
          <a:xfrm>
            <a:off x="10229353" y="175938"/>
            <a:ext cx="1804775" cy="589560"/>
          </a:xfrm>
          <a:prstGeom prst="rect">
            <a:avLst/>
          </a:prstGeom>
        </p:spPr>
      </p:pic>
      <p:pic>
        <p:nvPicPr>
          <p:cNvPr id="21" name="Content Placeholder 10">
            <a:extLst>
              <a:ext uri="{FF2B5EF4-FFF2-40B4-BE49-F238E27FC236}">
                <a16:creationId xmlns:a16="http://schemas.microsoft.com/office/drawing/2014/main" id="{A4E73DBA-0B57-764A-918C-1C4EB258F98F}"/>
              </a:ext>
            </a:extLst>
          </p:cNvPr>
          <p:cNvPicPr>
            <a:picLocks noChangeAspect="1"/>
          </p:cNvPicPr>
          <p:nvPr/>
        </p:nvPicPr>
        <p:blipFill>
          <a:blip r:embed="rId10"/>
          <a:stretch>
            <a:fillRect/>
          </a:stretch>
        </p:blipFill>
        <p:spPr>
          <a:xfrm>
            <a:off x="52780" y="87083"/>
            <a:ext cx="860657" cy="958090"/>
          </a:xfrm>
          <a:prstGeom prst="rect">
            <a:avLst/>
          </a:prstGeom>
        </p:spPr>
      </p:pic>
      <p:pic>
        <p:nvPicPr>
          <p:cNvPr id="22" name="Picture 21">
            <a:extLst>
              <a:ext uri="{FF2B5EF4-FFF2-40B4-BE49-F238E27FC236}">
                <a16:creationId xmlns:a16="http://schemas.microsoft.com/office/drawing/2014/main" id="{0B08EAED-68BB-3047-A5EE-E7C6B394CFCF}"/>
              </a:ext>
            </a:extLst>
          </p:cNvPr>
          <p:cNvPicPr>
            <a:picLocks noChangeAspect="1"/>
          </p:cNvPicPr>
          <p:nvPr/>
        </p:nvPicPr>
        <p:blipFill>
          <a:blip r:embed="rId11"/>
          <a:stretch>
            <a:fillRect/>
          </a:stretch>
        </p:blipFill>
        <p:spPr>
          <a:xfrm>
            <a:off x="983033" y="101901"/>
            <a:ext cx="860657" cy="935085"/>
          </a:xfrm>
          <a:prstGeom prst="rect">
            <a:avLst/>
          </a:prstGeom>
        </p:spPr>
      </p:pic>
      <p:pic>
        <p:nvPicPr>
          <p:cNvPr id="12" name="Audio Recording Jan 28, 2021 at 11:54:35 PM" descr="Audio Recording Jan 28, 2021 at 11:54:35 PM">
            <a:hlinkClick r:id="" action="ppaction://media"/>
            <a:extLst>
              <a:ext uri="{FF2B5EF4-FFF2-40B4-BE49-F238E27FC236}">
                <a16:creationId xmlns:a16="http://schemas.microsoft.com/office/drawing/2014/main" id="{84A1BCAE-129C-9841-A628-9F191273524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95102" y="6054669"/>
            <a:ext cx="812800" cy="812800"/>
          </a:xfrm>
          <a:prstGeom prst="rect">
            <a:avLst/>
          </a:prstGeom>
        </p:spPr>
      </p:pic>
    </p:spTree>
    <p:extLst>
      <p:ext uri="{BB962C8B-B14F-4D97-AF65-F5344CB8AC3E}">
        <p14:creationId xmlns:p14="http://schemas.microsoft.com/office/powerpoint/2010/main" val="41428042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4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0CCABD8-C743-9F47-AA01-B20443296DE7}"/>
              </a:ext>
            </a:extLst>
          </p:cNvPr>
          <p:cNvPicPr>
            <a:picLocks noChangeAspect="1" noChangeArrowheads="1"/>
          </p:cNvPicPr>
          <p:nvPr/>
        </p:nvPicPr>
        <p:blipFill rotWithShape="1">
          <a:blip r:embed="rId5">
            <a:alphaModFix amt="35000"/>
            <a:extLst>
              <a:ext uri="{28A0092B-C50C-407E-A947-70E740481C1C}">
                <a14:useLocalDpi xmlns:a14="http://schemas.microsoft.com/office/drawing/2010/main" val="0"/>
              </a:ext>
            </a:extLst>
          </a:blip>
          <a:srcRect t="12548" b="3497"/>
          <a:stretch/>
        </p:blipFill>
        <p:spPr bwMode="auto">
          <a:xfrm>
            <a:off x="13576" y="373793"/>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C9E58A92-2BFB-AE4C-B438-F0BC581CB3D5}"/>
              </a:ext>
            </a:extLst>
          </p:cNvPr>
          <p:cNvSpPr>
            <a:spLocks noGrp="1"/>
          </p:cNvSpPr>
          <p:nvPr>
            <p:ph idx="1"/>
          </p:nvPr>
        </p:nvSpPr>
        <p:spPr>
          <a:xfrm>
            <a:off x="516467" y="655680"/>
            <a:ext cx="10515600" cy="4351338"/>
          </a:xfrm>
        </p:spPr>
        <p:txBody>
          <a:bodyPr vert="horz" lIns="91440" tIns="45720" rIns="91440" bIns="45720" rtlCol="0">
            <a:normAutofit/>
          </a:bodyPr>
          <a:lstStyle/>
          <a:p>
            <a:pPr marL="457200" lvl="1" indent="0">
              <a:buNone/>
            </a:pPr>
            <a:endParaRPr lang="en-US" sz="2200" dirty="0">
              <a:solidFill>
                <a:srgbClr val="FFFFFF"/>
              </a:solidFill>
            </a:endParaRPr>
          </a:p>
          <a:p>
            <a:pPr marL="457200" lvl="1" indent="0">
              <a:buNone/>
            </a:pPr>
            <a:r>
              <a:rPr lang="en-US" sz="2000" dirty="0">
                <a:solidFill>
                  <a:srgbClr val="FFFFFF"/>
                </a:solidFill>
              </a:rPr>
              <a:t>Evaluate the effects of flood duration and frequency on industrial hemp variety, Yuma-2</a:t>
            </a:r>
          </a:p>
          <a:p>
            <a:pPr marL="457200" lvl="1" indent="0">
              <a:buNone/>
            </a:pPr>
            <a:r>
              <a:rPr lang="en-US" sz="2000" dirty="0">
                <a:solidFill>
                  <a:srgbClr val="FFFFFF"/>
                </a:solidFill>
              </a:rPr>
              <a:t>     ~ Determine the maximum potential waterlogging conditions</a:t>
            </a:r>
          </a:p>
          <a:p>
            <a:pPr marL="457200" lvl="1" indent="0">
              <a:buNone/>
            </a:pPr>
            <a:r>
              <a:rPr lang="en-US" sz="2000" dirty="0">
                <a:solidFill>
                  <a:srgbClr val="FFFFFF"/>
                </a:solidFill>
              </a:rPr>
              <a:t>     ~ Quantify the reduction in yield and photosynthesis</a:t>
            </a:r>
            <a:endParaRPr lang="en-US" dirty="0">
              <a:solidFill>
                <a:srgbClr val="FFFFFF"/>
              </a:solidFill>
            </a:endParaRPr>
          </a:p>
        </p:txBody>
      </p:sp>
      <p:pic>
        <p:nvPicPr>
          <p:cNvPr id="9" name="Picture 8">
            <a:extLst>
              <a:ext uri="{FF2B5EF4-FFF2-40B4-BE49-F238E27FC236}">
                <a16:creationId xmlns:a16="http://schemas.microsoft.com/office/drawing/2014/main" id="{441B8243-81E5-CC4A-9188-DA759291AE5A}"/>
              </a:ext>
            </a:extLst>
          </p:cNvPr>
          <p:cNvPicPr>
            <a:picLocks noChangeAspect="1"/>
          </p:cNvPicPr>
          <p:nvPr/>
        </p:nvPicPr>
        <p:blipFill>
          <a:blip r:embed="rId6"/>
          <a:stretch>
            <a:fillRect/>
          </a:stretch>
        </p:blipFill>
        <p:spPr>
          <a:xfrm>
            <a:off x="7282474" y="3802793"/>
            <a:ext cx="4546008" cy="259958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D11ECA3-5686-2440-90EC-594D3E5B4D9F}"/>
              </a:ext>
            </a:extLst>
          </p:cNvPr>
          <p:cNvSpPr txBox="1"/>
          <p:nvPr/>
        </p:nvSpPr>
        <p:spPr>
          <a:xfrm>
            <a:off x="973667" y="455625"/>
            <a:ext cx="9601200" cy="400110"/>
          </a:xfrm>
          <a:prstGeom prst="rect">
            <a:avLst/>
          </a:prstGeom>
          <a:solidFill>
            <a:schemeClr val="accent6">
              <a:lumMod val="60000"/>
              <a:lumOff val="40000"/>
            </a:schemeClr>
          </a:solidFill>
        </p:spPr>
        <p:txBody>
          <a:bodyPr wrap="square" rtlCol="0">
            <a:spAutoFit/>
          </a:bodyPr>
          <a:lstStyle/>
          <a:p>
            <a:r>
              <a:rPr lang="en-US" sz="2000" b="1" dirty="0">
                <a:solidFill>
                  <a:schemeClr val="accent6">
                    <a:lumMod val="75000"/>
                  </a:schemeClr>
                </a:solidFill>
              </a:rPr>
              <a:t>Objective </a:t>
            </a:r>
          </a:p>
        </p:txBody>
      </p:sp>
      <p:sp>
        <p:nvSpPr>
          <p:cNvPr id="11" name="TextBox 10">
            <a:extLst>
              <a:ext uri="{FF2B5EF4-FFF2-40B4-BE49-F238E27FC236}">
                <a16:creationId xmlns:a16="http://schemas.microsoft.com/office/drawing/2014/main" id="{BCE3EDE5-EDE6-C747-A270-3025A55557C3}"/>
              </a:ext>
            </a:extLst>
          </p:cNvPr>
          <p:cNvSpPr txBox="1"/>
          <p:nvPr/>
        </p:nvSpPr>
        <p:spPr>
          <a:xfrm>
            <a:off x="973667" y="2283243"/>
            <a:ext cx="9601200" cy="400110"/>
          </a:xfrm>
          <a:prstGeom prst="rect">
            <a:avLst/>
          </a:prstGeom>
          <a:solidFill>
            <a:schemeClr val="accent6">
              <a:lumMod val="60000"/>
              <a:lumOff val="40000"/>
            </a:schemeClr>
          </a:solidFill>
        </p:spPr>
        <p:txBody>
          <a:bodyPr wrap="square" rtlCol="0">
            <a:spAutoFit/>
          </a:bodyPr>
          <a:lstStyle/>
          <a:p>
            <a:r>
              <a:rPr lang="en-US" sz="2000" b="1" dirty="0">
                <a:solidFill>
                  <a:schemeClr val="accent6">
                    <a:lumMod val="75000"/>
                  </a:schemeClr>
                </a:solidFill>
              </a:rPr>
              <a:t>Materials and Methods</a:t>
            </a:r>
          </a:p>
        </p:txBody>
      </p:sp>
      <p:sp>
        <p:nvSpPr>
          <p:cNvPr id="13" name="Content Placeholder 6">
            <a:extLst>
              <a:ext uri="{FF2B5EF4-FFF2-40B4-BE49-F238E27FC236}">
                <a16:creationId xmlns:a16="http://schemas.microsoft.com/office/drawing/2014/main" id="{20BB6936-CBBF-1146-A8EC-0024D8FBD6E7}"/>
              </a:ext>
            </a:extLst>
          </p:cNvPr>
          <p:cNvSpPr txBox="1">
            <a:spLocks/>
          </p:cNvSpPr>
          <p:nvPr/>
        </p:nvSpPr>
        <p:spPr>
          <a:xfrm>
            <a:off x="588424" y="27332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2200" dirty="0">
              <a:solidFill>
                <a:srgbClr val="FFFFFF"/>
              </a:solidFill>
            </a:endParaRPr>
          </a:p>
          <a:p>
            <a:pPr marL="514350" lvl="1" indent="0">
              <a:buNone/>
            </a:pPr>
            <a:r>
              <a:rPr lang="en-US" sz="2000" b="1" dirty="0">
                <a:solidFill>
                  <a:srgbClr val="FFFFFF"/>
                </a:solidFill>
              </a:rPr>
              <a:t>2-factor completely randomized design with four replicates</a:t>
            </a:r>
          </a:p>
          <a:p>
            <a:pPr marL="514350" lvl="1" indent="0">
              <a:buNone/>
            </a:pPr>
            <a:r>
              <a:rPr lang="en-US" sz="2000" dirty="0">
                <a:solidFill>
                  <a:srgbClr val="FFFFFF"/>
                </a:solidFill>
              </a:rPr>
              <a:t>Factor 1: Flood Duration ~ 0 h, 24 h, 48 h, 72 h, and 96 h</a:t>
            </a:r>
          </a:p>
          <a:p>
            <a:pPr marL="514350" lvl="1" indent="0">
              <a:buNone/>
            </a:pPr>
            <a:r>
              <a:rPr lang="en-US" sz="2000" dirty="0">
                <a:solidFill>
                  <a:srgbClr val="FFFFFF"/>
                </a:solidFill>
              </a:rPr>
              <a:t>Factor 2: Flood Frequency ~ Weekly or Biweekly</a:t>
            </a:r>
          </a:p>
          <a:p>
            <a:pPr marL="514350" lvl="1" indent="0">
              <a:buNone/>
            </a:pPr>
            <a:r>
              <a:rPr lang="en-US" sz="2000" dirty="0">
                <a:solidFill>
                  <a:srgbClr val="FFFFFF"/>
                </a:solidFill>
              </a:rPr>
              <a:t>~2 years</a:t>
            </a:r>
          </a:p>
          <a:p>
            <a:pPr marL="514350" lvl="1" indent="0">
              <a:buNone/>
            </a:pPr>
            <a:r>
              <a:rPr lang="en-US" sz="2000" dirty="0">
                <a:solidFill>
                  <a:srgbClr val="FFFFFF"/>
                </a:solidFill>
              </a:rPr>
              <a:t>~6-week period</a:t>
            </a:r>
          </a:p>
          <a:p>
            <a:pPr marL="514350" lvl="1" indent="0">
              <a:buFont typeface="Arial" panose="020B0604020202020204" pitchFamily="34" charset="0"/>
              <a:buNone/>
            </a:pPr>
            <a:endParaRPr lang="en-US" dirty="0">
              <a:solidFill>
                <a:srgbClr val="FFFFFF"/>
              </a:solidFill>
            </a:endParaRPr>
          </a:p>
        </p:txBody>
      </p:sp>
      <p:pic>
        <p:nvPicPr>
          <p:cNvPr id="14" name="Audio Recording Jan 29, 2021 at 12:26:19 AM" descr="Audio Recording Jan 29, 2021 at 12:26:19 AM">
            <a:hlinkClick r:id="" action="ppaction://media"/>
            <a:extLst>
              <a:ext uri="{FF2B5EF4-FFF2-40B4-BE49-F238E27FC236}">
                <a16:creationId xmlns:a16="http://schemas.microsoft.com/office/drawing/2014/main" id="{60CCD393-54B6-2642-B377-8781F56AE8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6604" y="4800673"/>
            <a:ext cx="812800" cy="812800"/>
          </a:xfrm>
          <a:prstGeom prst="rect">
            <a:avLst/>
          </a:prstGeom>
        </p:spPr>
      </p:pic>
    </p:spTree>
    <p:extLst>
      <p:ext uri="{BB962C8B-B14F-4D97-AF65-F5344CB8AC3E}">
        <p14:creationId xmlns:p14="http://schemas.microsoft.com/office/powerpoint/2010/main" val="6358608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C73AC52D-037A-344D-B659-D1046752437C}"/>
              </a:ext>
            </a:extLst>
          </p:cNvPr>
          <p:cNvPicPr>
            <a:picLocks noChangeAspect="1" noChangeArrowheads="1"/>
          </p:cNvPicPr>
          <p:nvPr/>
        </p:nvPicPr>
        <p:blipFill rotWithShape="1">
          <a:blip r:embed="rId5">
            <a:alphaModFix amt="50000"/>
            <a:extLst>
              <a:ext uri="{28A0092B-C50C-407E-A947-70E740481C1C}">
                <a14:useLocalDpi xmlns:a14="http://schemas.microsoft.com/office/drawing/2010/main" val="0"/>
              </a:ext>
            </a:extLst>
          </a:blip>
          <a:srcRect t="12548" b="3496"/>
          <a:stretch/>
        </p:blipFill>
        <p:spPr bwMode="auto">
          <a:xfrm>
            <a:off x="20" y="2183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A76628-3CCA-AE40-9CFA-8B752D6C95B0}"/>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endParaRPr lang="en-US" sz="6000" b="1" dirty="0">
              <a:solidFill>
                <a:srgbClr val="FFFFFF"/>
              </a:solidFill>
              <a:latin typeface="+mj-lt"/>
              <a:ea typeface="+mj-ea"/>
              <a:cs typeface="+mj-cs"/>
            </a:endParaRPr>
          </a:p>
        </p:txBody>
      </p:sp>
      <p:sp>
        <p:nvSpPr>
          <p:cNvPr id="10" name="TextBox 9">
            <a:extLst>
              <a:ext uri="{FF2B5EF4-FFF2-40B4-BE49-F238E27FC236}">
                <a16:creationId xmlns:a16="http://schemas.microsoft.com/office/drawing/2014/main" id="{836E89B7-D43E-3142-9641-4F0C246ADB56}"/>
              </a:ext>
            </a:extLst>
          </p:cNvPr>
          <p:cNvSpPr txBox="1"/>
          <p:nvPr/>
        </p:nvSpPr>
        <p:spPr>
          <a:xfrm>
            <a:off x="973667" y="455625"/>
            <a:ext cx="9601200" cy="400110"/>
          </a:xfrm>
          <a:prstGeom prst="rect">
            <a:avLst/>
          </a:prstGeom>
          <a:solidFill>
            <a:schemeClr val="accent6">
              <a:lumMod val="60000"/>
              <a:lumOff val="40000"/>
            </a:schemeClr>
          </a:solidFill>
        </p:spPr>
        <p:txBody>
          <a:bodyPr wrap="square" rtlCol="0">
            <a:spAutoFit/>
          </a:bodyPr>
          <a:lstStyle/>
          <a:p>
            <a:r>
              <a:rPr lang="en-US" sz="2000" b="1" dirty="0">
                <a:solidFill>
                  <a:schemeClr val="accent6">
                    <a:lumMod val="75000"/>
                  </a:schemeClr>
                </a:solidFill>
              </a:rPr>
              <a:t>Results </a:t>
            </a:r>
          </a:p>
        </p:txBody>
      </p:sp>
      <p:pic>
        <p:nvPicPr>
          <p:cNvPr id="12" name="Picture 11" descr="Chart, box and whisker chart&#10;&#10;Description automatically generated">
            <a:extLst>
              <a:ext uri="{FF2B5EF4-FFF2-40B4-BE49-F238E27FC236}">
                <a16:creationId xmlns:a16="http://schemas.microsoft.com/office/drawing/2014/main" id="{A0095F97-0D2E-FC48-AAEA-113EF4FCC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3087" y="1833167"/>
            <a:ext cx="4444150" cy="3061181"/>
          </a:xfrm>
          <a:prstGeom prst="rect">
            <a:avLst/>
          </a:prstGeom>
        </p:spPr>
      </p:pic>
      <p:sp>
        <p:nvSpPr>
          <p:cNvPr id="15" name="Content Placeholder 6">
            <a:extLst>
              <a:ext uri="{FF2B5EF4-FFF2-40B4-BE49-F238E27FC236}">
                <a16:creationId xmlns:a16="http://schemas.microsoft.com/office/drawing/2014/main" id="{4E13B21F-96FA-044D-A515-3560E270650E}"/>
              </a:ext>
            </a:extLst>
          </p:cNvPr>
          <p:cNvSpPr txBox="1">
            <a:spLocks/>
          </p:cNvSpPr>
          <p:nvPr/>
        </p:nvSpPr>
        <p:spPr>
          <a:xfrm>
            <a:off x="1364068" y="105337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dirty="0">
                <a:solidFill>
                  <a:srgbClr val="FFFFFF"/>
                </a:solidFill>
              </a:rPr>
              <a:t>Chlorophyll Content</a:t>
            </a:r>
            <a:r>
              <a:rPr lang="en-US" sz="2200" b="1" dirty="0">
                <a:solidFill>
                  <a:srgbClr val="FFFFFF"/>
                </a:solidFill>
              </a:rPr>
              <a:t>:</a:t>
            </a:r>
            <a:endParaRPr lang="en-US" sz="2000" dirty="0">
              <a:solidFill>
                <a:srgbClr val="FFFFFF"/>
              </a:solidFill>
            </a:endParaRPr>
          </a:p>
        </p:txBody>
      </p:sp>
      <p:sp>
        <p:nvSpPr>
          <p:cNvPr id="16" name="Content Placeholder 6">
            <a:extLst>
              <a:ext uri="{FF2B5EF4-FFF2-40B4-BE49-F238E27FC236}">
                <a16:creationId xmlns:a16="http://schemas.microsoft.com/office/drawing/2014/main" id="{B2D013C4-D76B-0A4C-BB4C-5285BB225E29}"/>
              </a:ext>
            </a:extLst>
          </p:cNvPr>
          <p:cNvSpPr txBox="1">
            <a:spLocks/>
          </p:cNvSpPr>
          <p:nvPr/>
        </p:nvSpPr>
        <p:spPr>
          <a:xfrm>
            <a:off x="6569245" y="105337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200" b="1" dirty="0">
                <a:solidFill>
                  <a:srgbClr val="FFFFFF"/>
                </a:solidFill>
              </a:rPr>
              <a:t>Aboveground Biomass:</a:t>
            </a:r>
          </a:p>
          <a:p>
            <a:pPr marL="514350" lvl="1" indent="0">
              <a:buFont typeface="Arial" panose="020B0604020202020204" pitchFamily="34" charset="0"/>
              <a:buNone/>
            </a:pPr>
            <a:endParaRPr lang="en-US" dirty="0">
              <a:solidFill>
                <a:srgbClr val="FFFFFF"/>
              </a:solidFill>
            </a:endParaRPr>
          </a:p>
        </p:txBody>
      </p:sp>
      <p:sp>
        <p:nvSpPr>
          <p:cNvPr id="17" name="TextBox 16">
            <a:extLst>
              <a:ext uri="{FF2B5EF4-FFF2-40B4-BE49-F238E27FC236}">
                <a16:creationId xmlns:a16="http://schemas.microsoft.com/office/drawing/2014/main" id="{38ED979C-DEB9-F14C-8E5D-4238C21ADA15}"/>
              </a:ext>
            </a:extLst>
          </p:cNvPr>
          <p:cNvSpPr txBox="1"/>
          <p:nvPr/>
        </p:nvSpPr>
        <p:spPr>
          <a:xfrm>
            <a:off x="973667" y="5226490"/>
            <a:ext cx="9601200" cy="400110"/>
          </a:xfrm>
          <a:prstGeom prst="rect">
            <a:avLst/>
          </a:prstGeom>
          <a:solidFill>
            <a:schemeClr val="accent6">
              <a:lumMod val="60000"/>
              <a:lumOff val="40000"/>
            </a:schemeClr>
          </a:solidFill>
        </p:spPr>
        <p:txBody>
          <a:bodyPr wrap="square" rtlCol="0">
            <a:spAutoFit/>
          </a:bodyPr>
          <a:lstStyle/>
          <a:p>
            <a:r>
              <a:rPr lang="en-US" sz="2000" b="1" dirty="0">
                <a:solidFill>
                  <a:schemeClr val="accent6">
                    <a:lumMod val="75000"/>
                  </a:schemeClr>
                </a:solidFill>
              </a:rPr>
              <a:t>Conclusions </a:t>
            </a:r>
          </a:p>
        </p:txBody>
      </p:sp>
      <p:sp>
        <p:nvSpPr>
          <p:cNvPr id="18" name="TextBox 17">
            <a:extLst>
              <a:ext uri="{FF2B5EF4-FFF2-40B4-BE49-F238E27FC236}">
                <a16:creationId xmlns:a16="http://schemas.microsoft.com/office/drawing/2014/main" id="{8D8AC008-866C-F644-833D-D7662C75F574}"/>
              </a:ext>
            </a:extLst>
          </p:cNvPr>
          <p:cNvSpPr txBox="1"/>
          <p:nvPr/>
        </p:nvSpPr>
        <p:spPr>
          <a:xfrm>
            <a:off x="1129877" y="5726656"/>
            <a:ext cx="9444990"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ill Sans MT" panose="020B0502020104020203" pitchFamily="34" charset="77"/>
              </a:rPr>
              <a:t>Anoxic soil conditions reduce levels of chlorophyll content (indirect indicator of plant stress).</a:t>
            </a:r>
          </a:p>
          <a:p>
            <a:pPr marL="285750" indent="-285750">
              <a:buFont typeface="Arial" panose="020B0604020202020204" pitchFamily="34" charset="0"/>
              <a:buChar char="•"/>
            </a:pPr>
            <a:r>
              <a:rPr lang="en-US" dirty="0">
                <a:latin typeface="Gill Sans MT" panose="020B0502020104020203" pitchFamily="34" charset="77"/>
              </a:rPr>
              <a:t>Drastic turnover in plant health occurred at 48 hours of weekly and biweekly flooding.</a:t>
            </a:r>
          </a:p>
          <a:p>
            <a:pPr marL="285750" indent="-285750">
              <a:buFont typeface="Arial" panose="020B0604020202020204" pitchFamily="34" charset="0"/>
              <a:buChar char="•"/>
            </a:pPr>
            <a:r>
              <a:rPr lang="en-US" dirty="0">
                <a:latin typeface="Gill Sans MT" panose="020B0502020104020203" pitchFamily="34" charset="77"/>
              </a:rPr>
              <a:t>Determines the maximum waterlogged conditions that can result in stand loss.</a:t>
            </a:r>
          </a:p>
          <a:p>
            <a:endParaRPr lang="en-US" dirty="0"/>
          </a:p>
        </p:txBody>
      </p:sp>
      <p:pic>
        <p:nvPicPr>
          <p:cNvPr id="19" name="Picture 18" descr="Chart, bar chart&#10;&#10;Description automatically generated">
            <a:extLst>
              <a:ext uri="{FF2B5EF4-FFF2-40B4-BE49-F238E27FC236}">
                <a16:creationId xmlns:a16="http://schemas.microsoft.com/office/drawing/2014/main" id="{21F70070-893A-BC47-8C0A-E7F01FD968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501" y="1833167"/>
            <a:ext cx="4443984" cy="3061181"/>
          </a:xfrm>
          <a:prstGeom prst="rect">
            <a:avLst/>
          </a:prstGeom>
        </p:spPr>
      </p:pic>
      <p:pic>
        <p:nvPicPr>
          <p:cNvPr id="21" name="Audio Recording Jan 29, 2021 at 12:21:59 AM" descr="Audio Recording Jan 29, 2021 at 12:21:59 AM">
            <a:hlinkClick r:id="" action="ppaction://media"/>
            <a:extLst>
              <a:ext uri="{FF2B5EF4-FFF2-40B4-BE49-F238E27FC236}">
                <a16:creationId xmlns:a16="http://schemas.microsoft.com/office/drawing/2014/main" id="{D3558F0F-B4FD-BE42-A2E8-F0AF875AF9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91924" y="5920420"/>
            <a:ext cx="812800" cy="812800"/>
          </a:xfrm>
          <a:prstGeom prst="rect">
            <a:avLst/>
          </a:prstGeom>
        </p:spPr>
      </p:pic>
    </p:spTree>
    <p:extLst>
      <p:ext uri="{BB962C8B-B14F-4D97-AF65-F5344CB8AC3E}">
        <p14:creationId xmlns:p14="http://schemas.microsoft.com/office/powerpoint/2010/main" val="49266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24"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14298</TotalTime>
  <Words>620</Words>
  <Application>Microsoft Macintosh PowerPoint</Application>
  <PresentationFormat>Widescreen</PresentationFormat>
  <Paragraphs>37</Paragraphs>
  <Slides>3</Slides>
  <Notes>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Gill Sans MT</vt:lpstr>
      <vt:lpstr>Wingdings</vt:lpstr>
      <vt:lpstr>Office Theme</vt:lpstr>
      <vt:lpstr>Industrial hemp crop response to waterlogging  Maryjo Valle*1, Esteban Rios1, Zachary T. Brym2, Kevin Kenworthy1, John Erickson1 1Agronomy Department, University of Florida, Gainesville, FL, USA  2Tropical Research and Education Center, University of Florida, Homestead, FL, USA *Corresponding Author: maryjovalle@ufl.edu  </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Fisk</dc:creator>
  <cp:lastModifiedBy>Valle,Maryjo</cp:lastModifiedBy>
  <cp:revision>53</cp:revision>
  <dcterms:created xsi:type="dcterms:W3CDTF">2016-05-26T16:30:45Z</dcterms:created>
  <dcterms:modified xsi:type="dcterms:W3CDTF">2021-01-29T05:26:49Z</dcterms:modified>
</cp:coreProperties>
</file>